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heme/themeOverride1.xml" ContentType="application/vnd.openxmlformats-officedocument.themeOverride+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2"/>
    <p:sldMasterId id="2147483672" r:id="rId3"/>
  </p:sldMasterIdLst>
  <p:sldIdLst>
    <p:sldId id="572" r:id="rId4"/>
    <p:sldId id="571" r:id="rId5"/>
    <p:sldId id="414" r:id="rId6"/>
    <p:sldId id="427" r:id="rId7"/>
    <p:sldId id="429" r:id="rId8"/>
    <p:sldId id="430" r:id="rId9"/>
    <p:sldId id="428" r:id="rId10"/>
    <p:sldId id="420" r:id="rId11"/>
    <p:sldId id="527" r:id="rId12"/>
    <p:sldId id="526" r:id="rId13"/>
    <p:sldId id="417" r:id="rId14"/>
    <p:sldId id="531" r:id="rId15"/>
    <p:sldId id="490" r:id="rId16"/>
    <p:sldId id="432" r:id="rId17"/>
    <p:sldId id="419" r:id="rId18"/>
    <p:sldId id="532" r:id="rId19"/>
    <p:sldId id="421" r:id="rId20"/>
    <p:sldId id="424" r:id="rId21"/>
    <p:sldId id="425" r:id="rId22"/>
    <p:sldId id="556" r:id="rId23"/>
    <p:sldId id="557" r:id="rId24"/>
    <p:sldId id="558" r:id="rId25"/>
    <p:sldId id="570" r:id="rId26"/>
    <p:sldId id="559" r:id="rId27"/>
    <p:sldId id="560" r:id="rId28"/>
    <p:sldId id="561" r:id="rId29"/>
    <p:sldId id="565" r:id="rId30"/>
    <p:sldId id="566" r:id="rId31"/>
    <p:sldId id="567" r:id="rId32"/>
    <p:sldId id="569" r:id="rId33"/>
    <p:sldId id="466" r:id="rId34"/>
  </p:sldIdLst>
  <p:sldSz cx="12192000" cy="6858000"/>
  <p:notesSz cx="6858000" cy="9144000"/>
  <p:custDataLst>
    <p:tags r:id="rId35"/>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0">
          <p15:clr>
            <a:srgbClr val="A4A3A4"/>
          </p15:clr>
        </p15:guide>
        <p15:guide id="2" pos="3877">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D9D9D9"/>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p:cViewPr varScale="1">
        <p:scale>
          <a:sx n="115" d="100"/>
          <a:sy n="115" d="100"/>
        </p:scale>
        <p:origin x="498" y="102"/>
      </p:cViewPr>
      <p:guideLst>
        <p:guide orient="horz" pos="2130"/>
        <p:guide pos="3877"/>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tableStyles" Target="tableStyles.xml"/><Relationship Id="rId21" Type="http://schemas.openxmlformats.org/officeDocument/2006/relationships/slide" Target="slides/slide18.xml"/><Relationship Id="rId34" Type="http://schemas.openxmlformats.org/officeDocument/2006/relationships/slide" Target="slides/slide3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tags" Target="tags/tag1.xml"/><Relationship Id="rId8" Type="http://schemas.openxmlformats.org/officeDocument/2006/relationships/slide" Target="slides/slide5.xml"/><Relationship Id="rId3" Type="http://schemas.openxmlformats.org/officeDocument/2006/relationships/slideMaster" Target="slideMasters/slideMaster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tags" Target="../tags/tag10.xml"/><Relationship Id="rId2" Type="http://schemas.openxmlformats.org/officeDocument/2006/relationships/tags" Target="../tags/tag9.xml"/><Relationship Id="rId1" Type="http://schemas.openxmlformats.org/officeDocument/2006/relationships/tags" Target="../tags/tag8.xml"/><Relationship Id="rId6" Type="http://schemas.openxmlformats.org/officeDocument/2006/relationships/slideMaster" Target="../slideMasters/slideMaster2.xml"/><Relationship Id="rId5" Type="http://schemas.openxmlformats.org/officeDocument/2006/relationships/tags" Target="../tags/tag12.xml"/><Relationship Id="rId4" Type="http://schemas.openxmlformats.org/officeDocument/2006/relationships/tags" Target="../tags/tag11.xml"/></Relationships>
</file>

<file path=ppt/slideLayouts/_rels/slideLayout13.xml.rels><?xml version="1.0" encoding="UTF-8" standalone="yes"?>
<Relationships xmlns="http://schemas.openxmlformats.org/package/2006/relationships"><Relationship Id="rId3" Type="http://schemas.openxmlformats.org/officeDocument/2006/relationships/tags" Target="../tags/tag15.xml"/><Relationship Id="rId2" Type="http://schemas.openxmlformats.org/officeDocument/2006/relationships/tags" Target="../tags/tag14.xml"/><Relationship Id="rId1" Type="http://schemas.openxmlformats.org/officeDocument/2006/relationships/tags" Target="../tags/tag13.xml"/><Relationship Id="rId6" Type="http://schemas.openxmlformats.org/officeDocument/2006/relationships/slideMaster" Target="../slideMasters/slideMaster2.xml"/><Relationship Id="rId5" Type="http://schemas.openxmlformats.org/officeDocument/2006/relationships/tags" Target="../tags/tag17.xml"/><Relationship Id="rId4" Type="http://schemas.openxmlformats.org/officeDocument/2006/relationships/tags" Target="../tags/tag16.xml"/></Relationships>
</file>

<file path=ppt/slideLayouts/_rels/slideLayout14.xml.rels><?xml version="1.0" encoding="UTF-8" standalone="yes"?>
<Relationships xmlns="http://schemas.openxmlformats.org/package/2006/relationships"><Relationship Id="rId3" Type="http://schemas.openxmlformats.org/officeDocument/2006/relationships/tags" Target="../tags/tag20.xml"/><Relationship Id="rId2" Type="http://schemas.openxmlformats.org/officeDocument/2006/relationships/tags" Target="../tags/tag19.xml"/><Relationship Id="rId1" Type="http://schemas.openxmlformats.org/officeDocument/2006/relationships/tags" Target="../tags/tag18.xml"/><Relationship Id="rId6" Type="http://schemas.openxmlformats.org/officeDocument/2006/relationships/slideMaster" Target="../slideMasters/slideMaster2.xml"/><Relationship Id="rId5" Type="http://schemas.openxmlformats.org/officeDocument/2006/relationships/tags" Target="../tags/tag22.xml"/><Relationship Id="rId4" Type="http://schemas.openxmlformats.org/officeDocument/2006/relationships/tags" Target="../tags/tag21.xml"/></Relationships>
</file>

<file path=ppt/slideLayouts/_rels/slideLayout15.xml.rels><?xml version="1.0" encoding="UTF-8" standalone="yes"?>
<Relationships xmlns="http://schemas.openxmlformats.org/package/2006/relationships"><Relationship Id="rId3" Type="http://schemas.openxmlformats.org/officeDocument/2006/relationships/tags" Target="../tags/tag25.xml"/><Relationship Id="rId7" Type="http://schemas.openxmlformats.org/officeDocument/2006/relationships/slideMaster" Target="../slideMasters/slideMaster2.xml"/><Relationship Id="rId2" Type="http://schemas.openxmlformats.org/officeDocument/2006/relationships/tags" Target="../tags/tag24.xml"/><Relationship Id="rId1" Type="http://schemas.openxmlformats.org/officeDocument/2006/relationships/tags" Target="../tags/tag23.xml"/><Relationship Id="rId6" Type="http://schemas.openxmlformats.org/officeDocument/2006/relationships/tags" Target="../tags/tag28.xml"/><Relationship Id="rId5" Type="http://schemas.openxmlformats.org/officeDocument/2006/relationships/tags" Target="../tags/tag27.xml"/><Relationship Id="rId4" Type="http://schemas.openxmlformats.org/officeDocument/2006/relationships/tags" Target="../tags/tag26.xml"/></Relationships>
</file>

<file path=ppt/slideLayouts/_rels/slideLayout16.xml.rels><?xml version="1.0" encoding="UTF-8" standalone="yes"?>
<Relationships xmlns="http://schemas.openxmlformats.org/package/2006/relationships"><Relationship Id="rId8" Type="http://schemas.openxmlformats.org/officeDocument/2006/relationships/tags" Target="../tags/tag36.xml"/><Relationship Id="rId3" Type="http://schemas.openxmlformats.org/officeDocument/2006/relationships/tags" Target="../tags/tag31.xml"/><Relationship Id="rId7" Type="http://schemas.openxmlformats.org/officeDocument/2006/relationships/tags" Target="../tags/tag35.xml"/><Relationship Id="rId2" Type="http://schemas.openxmlformats.org/officeDocument/2006/relationships/tags" Target="../tags/tag30.xml"/><Relationship Id="rId1" Type="http://schemas.openxmlformats.org/officeDocument/2006/relationships/tags" Target="../tags/tag29.xml"/><Relationship Id="rId6" Type="http://schemas.openxmlformats.org/officeDocument/2006/relationships/tags" Target="../tags/tag34.xml"/><Relationship Id="rId5" Type="http://schemas.openxmlformats.org/officeDocument/2006/relationships/tags" Target="../tags/tag33.xml"/><Relationship Id="rId4" Type="http://schemas.openxmlformats.org/officeDocument/2006/relationships/tags" Target="../tags/tag32.xml"/><Relationship Id="rId9"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tags" Target="../tags/tag39.xml"/><Relationship Id="rId2" Type="http://schemas.openxmlformats.org/officeDocument/2006/relationships/tags" Target="../tags/tag38.xml"/><Relationship Id="rId1" Type="http://schemas.openxmlformats.org/officeDocument/2006/relationships/tags" Target="../tags/tag37.xml"/><Relationship Id="rId5" Type="http://schemas.openxmlformats.org/officeDocument/2006/relationships/slideMaster" Target="../slideMasters/slideMaster2.xml"/><Relationship Id="rId4" Type="http://schemas.openxmlformats.org/officeDocument/2006/relationships/tags" Target="../tags/tag40.xml"/></Relationships>
</file>

<file path=ppt/slideLayouts/_rels/slideLayout18.xml.rels><?xml version="1.0" encoding="UTF-8" standalone="yes"?>
<Relationships xmlns="http://schemas.openxmlformats.org/package/2006/relationships"><Relationship Id="rId3" Type="http://schemas.openxmlformats.org/officeDocument/2006/relationships/tags" Target="../tags/tag43.xml"/><Relationship Id="rId2" Type="http://schemas.openxmlformats.org/officeDocument/2006/relationships/tags" Target="../tags/tag42.xml"/><Relationship Id="rId1" Type="http://schemas.openxmlformats.org/officeDocument/2006/relationships/tags" Target="../tags/tag41.xml"/><Relationship Id="rId4"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tags" Target="../tags/tag46.xml"/><Relationship Id="rId7" Type="http://schemas.openxmlformats.org/officeDocument/2006/relationships/slideMaster" Target="../slideMasters/slideMaster2.xml"/><Relationship Id="rId2" Type="http://schemas.openxmlformats.org/officeDocument/2006/relationships/tags" Target="../tags/tag45.xml"/><Relationship Id="rId1" Type="http://schemas.openxmlformats.org/officeDocument/2006/relationships/tags" Target="../tags/tag44.xml"/><Relationship Id="rId6" Type="http://schemas.openxmlformats.org/officeDocument/2006/relationships/tags" Target="../tags/tag49.xml"/><Relationship Id="rId5" Type="http://schemas.openxmlformats.org/officeDocument/2006/relationships/tags" Target="../tags/tag48.xml"/><Relationship Id="rId4" Type="http://schemas.openxmlformats.org/officeDocument/2006/relationships/tags" Target="../tags/tag47.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tags" Target="../tags/tag52.xml"/><Relationship Id="rId2" Type="http://schemas.openxmlformats.org/officeDocument/2006/relationships/tags" Target="../tags/tag51.xml"/><Relationship Id="rId1" Type="http://schemas.openxmlformats.org/officeDocument/2006/relationships/tags" Target="../tags/tag50.xml"/><Relationship Id="rId6" Type="http://schemas.openxmlformats.org/officeDocument/2006/relationships/slideMaster" Target="../slideMasters/slideMaster2.xml"/><Relationship Id="rId5" Type="http://schemas.openxmlformats.org/officeDocument/2006/relationships/tags" Target="../tags/tag54.xml"/><Relationship Id="rId4" Type="http://schemas.openxmlformats.org/officeDocument/2006/relationships/tags" Target="../tags/tag53.xml"/></Relationships>
</file>

<file path=ppt/slideLayouts/_rels/slideLayout21.xml.rels><?xml version="1.0" encoding="UTF-8" standalone="yes"?>
<Relationships xmlns="http://schemas.openxmlformats.org/package/2006/relationships"><Relationship Id="rId3" Type="http://schemas.openxmlformats.org/officeDocument/2006/relationships/tags" Target="../tags/tag57.xml"/><Relationship Id="rId2" Type="http://schemas.openxmlformats.org/officeDocument/2006/relationships/tags" Target="../tags/tag56.xml"/><Relationship Id="rId1" Type="http://schemas.openxmlformats.org/officeDocument/2006/relationships/tags" Target="../tags/tag55.xml"/><Relationship Id="rId5" Type="http://schemas.openxmlformats.org/officeDocument/2006/relationships/slideMaster" Target="../slideMasters/slideMaster2.xml"/><Relationship Id="rId4" Type="http://schemas.openxmlformats.org/officeDocument/2006/relationships/tags" Target="../tags/tag58.xml"/></Relationships>
</file>

<file path=ppt/slideLayouts/_rels/slideLayout22.xml.rels><?xml version="1.0" encoding="UTF-8" standalone="yes"?>
<Relationships xmlns="http://schemas.openxmlformats.org/package/2006/relationships"><Relationship Id="rId3" Type="http://schemas.openxmlformats.org/officeDocument/2006/relationships/tags" Target="../tags/tag61.xml"/><Relationship Id="rId2" Type="http://schemas.openxmlformats.org/officeDocument/2006/relationships/tags" Target="../tags/tag60.xml"/><Relationship Id="rId1" Type="http://schemas.openxmlformats.org/officeDocument/2006/relationships/tags" Target="../tags/tag59.xml"/><Relationship Id="rId6" Type="http://schemas.openxmlformats.org/officeDocument/2006/relationships/slideMaster" Target="../slideMasters/slideMaster2.xml"/><Relationship Id="rId5" Type="http://schemas.openxmlformats.org/officeDocument/2006/relationships/tags" Target="../tags/tag63.xml"/><Relationship Id="rId4" Type="http://schemas.openxmlformats.org/officeDocument/2006/relationships/tags" Target="../tags/tag6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单击以编辑母版副标题样式</a:t>
            </a:r>
          </a:p>
        </p:txBody>
      </p:sp>
      <p:sp>
        <p:nvSpPr>
          <p:cNvPr id="4" name="日期占位符 3"/>
          <p:cNvSpPr>
            <a:spLocks noGrp="1"/>
          </p:cNvSpPr>
          <p:nvPr>
            <p:ph type="dt" sz="half" idx="10"/>
          </p:nvPr>
        </p:nvSpPr>
        <p:spPr/>
        <p:txBody>
          <a:bodyPr/>
          <a:lstStyle/>
          <a:p>
            <a:fld id="{760FBDFE-C587-4B4C-A407-44438C67B59E}" type="datetimeFigureOut">
              <a:rPr lang="zh-CN" altLang="en-US" smtClean="0"/>
              <a:t>2024/6/17</a:t>
            </a:fld>
            <a:endParaRPr lang="zh-CN" altLang="en-US"/>
          </a:p>
        </p:txBody>
      </p:sp>
      <p:sp>
        <p:nvSpPr>
          <p:cNvPr id="5" name="页脚占位符 4"/>
          <p:cNvSpPr>
            <a:spLocks noGrp="1"/>
          </p:cNvSpPr>
          <p:nvPr>
            <p:ph type="ftr" sz="quarter" idx="11"/>
          </p:nvPr>
        </p:nvSpPr>
        <p:spPr/>
        <p:txBody>
          <a:bodyPr/>
          <a:lstStyle/>
          <a:p>
            <a:endParaRPr lang="zh-CN" altLang="en-US" dirty="0"/>
          </a:p>
        </p:txBody>
      </p:sp>
      <p:sp>
        <p:nvSpPr>
          <p:cNvPr id="6" name="灯片编号占位符 5"/>
          <p:cNvSpPr>
            <a:spLocks noGrp="1"/>
          </p:cNvSpPr>
          <p:nvPr>
            <p:ph type="sldNum" sz="quarter" idx="12"/>
          </p:nvPr>
        </p:nvSpPr>
        <p:spPr/>
        <p:txBody>
          <a:bodyPr/>
          <a:lstStyle/>
          <a:p>
            <a:fld id="{49AE70B2-8BF9-45C0-BB95-33D1B9D3A854}" type="slidenum">
              <a:rPr lang="zh-CN" altLang="en-US" smtClean="0"/>
              <a:t>‹#›</a:t>
            </a:fld>
            <a:endParaRPr lang="zh-CN" altLang="en-US" dirty="0"/>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hasCustomPrompt="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2AE5E687-5F6E-4505-9DC7-8DE7D9177317}" type="datetimeFigureOut">
              <a:rPr lang="zh-CN" altLang="en-US" smtClean="0"/>
              <a:t>2024/6/17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1D24C2D-8F08-4340-B08C-32FFA9F56940}" type="slidenum">
              <a:rPr lang="zh-CN" altLang="en-US" smtClean="0"/>
              <a:t>‹#›</a:t>
            </a:fld>
            <a:endParaRPr lang="zh-CN" altLang="en-US"/>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hasCustomPrompt="1"/>
          </p:nvPr>
        </p:nvSpPr>
        <p:spPr>
          <a:xfrm>
            <a:off x="838200" y="365125"/>
            <a:ext cx="7734300" cy="5811838"/>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760FBDFE-C587-4B4C-A407-44438C67B59E}" type="datetimeFigureOut">
              <a:rPr lang="zh-CN" altLang="en-US" smtClean="0"/>
              <a:t>2024/6/17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t>‹#›</a:t>
            </a:fld>
            <a:endParaRPr lang="zh-CN" altLang="en-US"/>
          </a:p>
        </p:txBody>
      </p:sp>
    </p:spTree>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1"/>
            </p:custDataLst>
          </p:nvPr>
        </p:nvSpPr>
        <p:spPr>
          <a:xfrm>
            <a:off x="1198800" y="914400"/>
            <a:ext cx="9799200" cy="2570400"/>
          </a:xfrm>
        </p:spPr>
        <p:txBody>
          <a:bodyPr lIns="90000" tIns="46800" rIns="90000" bIns="46800" anchor="b" anchorCtr="0">
            <a:normAutofit/>
          </a:bodyPr>
          <a:lstStyle>
            <a:lvl1pPr algn="ctr">
              <a:defRPr sz="6000" b="1" i="0" spc="300" baseline="0">
                <a:solidFill>
                  <a:schemeClr val="tx1">
                    <a:lumMod val="85000"/>
                    <a:lumOff val="15000"/>
                  </a:schemeClr>
                </a:solidFill>
                <a:effectLst/>
              </a:defRPr>
            </a:lvl1pPr>
          </a:lstStyle>
          <a:p>
            <a:r>
              <a:rPr lang="zh-CN" altLang="en-US" dirty="0"/>
              <a:t>单击此处编辑标题</a:t>
            </a:r>
          </a:p>
        </p:txBody>
      </p:sp>
      <p:sp>
        <p:nvSpPr>
          <p:cNvPr id="3" name="副标题 2"/>
          <p:cNvSpPr>
            <a:spLocks noGrp="1"/>
          </p:cNvSpPr>
          <p:nvPr>
            <p:ph type="subTitle" idx="1" hasCustomPrompt="1"/>
            <p:custDataLst>
              <p:tags r:id="rId2"/>
            </p:custDataLst>
          </p:nvPr>
        </p:nvSpPr>
        <p:spPr>
          <a:xfrm>
            <a:off x="1198800" y="3560400"/>
            <a:ext cx="9799200" cy="1472400"/>
          </a:xfrm>
        </p:spPr>
        <p:txBody>
          <a:bodyPr lIns="90000" tIns="46800" rIns="90000" bIns="46800">
            <a:normAutofit/>
          </a:bodyPr>
          <a:lstStyle>
            <a:lvl1pPr marL="0" indent="0" algn="ctr" eaLnBrk="1" fontAlgn="auto" latinLnBrk="0" hangingPunct="1">
              <a:lnSpc>
                <a:spcPct val="110000"/>
              </a:lnSpc>
              <a:buNone/>
              <a:defRPr sz="2400" u="none" strike="noStrike" kern="1200" cap="none" spc="200" normalizeH="0" baseline="0">
                <a:solidFill>
                  <a:schemeClr val="tx1">
                    <a:lumMod val="65000"/>
                    <a:lumOff val="35000"/>
                  </a:schemeClr>
                </a:solidFill>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p>
        </p:txBody>
      </p:sp>
      <p:sp>
        <p:nvSpPr>
          <p:cNvPr id="16" name="日期占位符 15"/>
          <p:cNvSpPr>
            <a:spLocks noGrp="1"/>
          </p:cNvSpPr>
          <p:nvPr>
            <p:ph type="dt" sz="half" idx="10"/>
            <p:custDataLst>
              <p:tags r:id="rId3"/>
            </p:custDataLst>
          </p:nvPr>
        </p:nvSpPr>
        <p:spPr/>
        <p:txBody>
          <a:bodyPr/>
          <a:lstStyle/>
          <a:p>
            <a:fld id="{760FBDFE-C587-4B4C-A407-44438C67B59E}" type="datetimeFigureOut">
              <a:rPr lang="zh-CN" altLang="en-US" smtClean="0"/>
              <a:t>2024/6/17</a:t>
            </a:fld>
            <a:endParaRPr lang="zh-CN" altLang="en-US"/>
          </a:p>
        </p:txBody>
      </p:sp>
      <p:sp>
        <p:nvSpPr>
          <p:cNvPr id="17" name="页脚占位符 16"/>
          <p:cNvSpPr>
            <a:spLocks noGrp="1"/>
          </p:cNvSpPr>
          <p:nvPr>
            <p:ph type="ftr" sz="quarter" idx="11"/>
            <p:custDataLst>
              <p:tags r:id="rId4"/>
            </p:custDataLst>
          </p:nvPr>
        </p:nvSpPr>
        <p:spPr/>
        <p:txBody>
          <a:bodyPr/>
          <a:lstStyle/>
          <a:p>
            <a:endParaRPr lang="zh-CN" altLang="en-US" dirty="0"/>
          </a:p>
        </p:txBody>
      </p:sp>
      <p:sp>
        <p:nvSpPr>
          <p:cNvPr id="18" name="灯片编号占位符 17"/>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lvl1pPr marL="0" marR="0" algn="l" defTabSz="914400" rtl="0" eaLnBrk="1" fontAlgn="auto" latinLnBrk="0" hangingPunct="1">
              <a:lnSpc>
                <a:spcPct val="100000"/>
              </a:lnSpc>
              <a:buNone/>
              <a:defRPr kumimoji="0" lang="zh-CN" altLang="en-US" sz="36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p>
        </p:txBody>
      </p:sp>
      <p:sp>
        <p:nvSpPr>
          <p:cNvPr id="3" name="内容占位符 2"/>
          <p:cNvSpPr>
            <a:spLocks noGrp="1"/>
          </p:cNvSpPr>
          <p:nvPr>
            <p:ph idx="1"/>
            <p:custDataLst>
              <p:tags r:id="rId2"/>
            </p:custDataLst>
          </p:nvPr>
        </p:nvSpPr>
        <p:spPr>
          <a:xfrm>
            <a:off x="608400" y="1490400"/>
            <a:ext cx="10969200" cy="4759200"/>
          </a:xfrm>
        </p:spPr>
        <p:txBody>
          <a:bodyPr vert="horz" lIns="90000" tIns="46800" rIns="90000" bIns="4680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8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buFont typeface="Wingdings" panose="05000000000000000000"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buFont typeface="Arial" panose="020B0604020202020204" pitchFamily="34"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p>
          <a:p>
            <a:pPr lvl="1"/>
            <a:r>
              <a:rPr dirty="0">
                <a:sym typeface="+mn-ea"/>
              </a:rPr>
              <a:t>第二级</a:t>
            </a:r>
          </a:p>
          <a:p>
            <a:pPr lvl="2"/>
            <a:r>
              <a:rPr dirty="0">
                <a:sym typeface="+mn-ea"/>
              </a:rPr>
              <a:t>第三级</a:t>
            </a:r>
          </a:p>
          <a:p>
            <a:pPr lvl="3"/>
            <a:r>
              <a:rPr dirty="0">
                <a:sym typeface="+mn-ea"/>
              </a:rPr>
              <a:t>第四级</a:t>
            </a:r>
          </a:p>
          <a:p>
            <a:pPr lvl="4"/>
            <a:r>
              <a:rPr dirty="0">
                <a:sym typeface="+mn-ea"/>
              </a:rPr>
              <a:t>第五级</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2024/6/17</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hasCustomPrompt="1"/>
            <p:custDataLst>
              <p:tags r:id="rId1"/>
            </p:custDataLst>
          </p:nvPr>
        </p:nvSpPr>
        <p:spPr>
          <a:xfrm>
            <a:off x="1990800" y="3848400"/>
            <a:ext cx="7768800" cy="766800"/>
          </a:xfrm>
        </p:spPr>
        <p:txBody>
          <a:bodyPr lIns="90000" tIns="46800" rIns="90000" bIns="46800" anchor="b" anchorCtr="0">
            <a:normAutofit/>
          </a:bodyPr>
          <a:lstStyle>
            <a:lvl1pPr>
              <a:defRPr sz="4400" b="1" i="0" u="none" strike="noStrike" kern="1200" cap="none" spc="300" normalizeH="0" baseline="0">
                <a:solidFill>
                  <a:schemeClr val="tx1">
                    <a:lumMod val="85000"/>
                    <a:lumOff val="15000"/>
                  </a:schemeClr>
                </a:solidFill>
                <a:effectLst/>
                <a:uFillTx/>
              </a:defRPr>
            </a:lvl1pPr>
          </a:lstStyle>
          <a:p>
            <a:r>
              <a:rPr lang="zh-CN" altLang="en-US" dirty="0"/>
              <a:t>单击此处编辑标题</a:t>
            </a:r>
          </a:p>
        </p:txBody>
      </p:sp>
      <p:sp>
        <p:nvSpPr>
          <p:cNvPr id="3" name="文本占位符 2"/>
          <p:cNvSpPr>
            <a:spLocks noGrp="1"/>
          </p:cNvSpPr>
          <p:nvPr>
            <p:ph type="body" idx="1" hasCustomPrompt="1"/>
            <p:custDataLst>
              <p:tags r:id="rId2"/>
            </p:custDataLst>
          </p:nvPr>
        </p:nvSpPr>
        <p:spPr>
          <a:xfrm>
            <a:off x="1990800" y="4615200"/>
            <a:ext cx="7768800" cy="867600"/>
          </a:xfrm>
        </p:spPr>
        <p:txBody>
          <a:bodyPr lIns="90000" tIns="46800" rIns="90000" bIns="46800">
            <a:normAutofit/>
          </a:bodyPr>
          <a:lstStyle>
            <a:lvl1pPr marL="0" indent="0" eaLnBrk="1" fontAlgn="auto" latinLnBrk="0" hangingPunct="1">
              <a:lnSpc>
                <a:spcPct val="130000"/>
              </a:lnSpc>
              <a:buNone/>
              <a:defRPr kumimoji="0" lang="zh-CN" altLang="en-US" sz="1800" b="0" i="0" u="none" strike="noStrike" kern="1200" cap="none" spc="150" normalizeH="0" baseline="0" noProof="1">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2024/6/17</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p>
        </p:txBody>
      </p:sp>
      <p:sp>
        <p:nvSpPr>
          <p:cNvPr id="3" name="内容占位符 2"/>
          <p:cNvSpPr>
            <a:spLocks noGrp="1"/>
          </p:cNvSpPr>
          <p:nvPr>
            <p:ph sz="half" idx="1"/>
            <p:custDataLst>
              <p:tags r:id="rId2"/>
            </p:custDataLst>
          </p:nvPr>
        </p:nvSpPr>
        <p:spPr>
          <a:xfrm>
            <a:off x="608400" y="1501200"/>
            <a:ext cx="5176800" cy="4748400"/>
          </a:xfrm>
        </p:spPr>
        <p:txBody>
          <a:bodyPr vert="horz" lIns="90000" tIns="46800" rIns="90000" bIns="46800" rtlCol="0">
            <a:normAutofit/>
          </a:bodyPr>
          <a:lstStyle>
            <a:lvl1pPr marL="228600" marR="0" lvl="0" indent="-228600" algn="l" defTabSz="914400" rtl="0" eaLnBrk="1" fontAlgn="auto" latinLnBrk="0" hangingPunct="1">
              <a:lnSpc>
                <a:spcPct val="13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buFont typeface="Wingdings" panose="05000000000000000000"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buFont typeface="Arial" panose="020B0604020202020204" pitchFamily="34"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p>
          <a:p>
            <a:pPr lvl="1"/>
            <a:r>
              <a:rPr dirty="0">
                <a:sym typeface="+mn-ea"/>
              </a:rPr>
              <a:t>第二级</a:t>
            </a:r>
          </a:p>
          <a:p>
            <a:pPr lvl="2"/>
            <a:r>
              <a:rPr dirty="0">
                <a:sym typeface="+mn-ea"/>
              </a:rPr>
              <a:t>第三级</a:t>
            </a:r>
          </a:p>
          <a:p>
            <a:pPr lvl="3"/>
            <a:r>
              <a:rPr dirty="0">
                <a:sym typeface="+mn-ea"/>
              </a:rPr>
              <a:t>第四级</a:t>
            </a:r>
          </a:p>
          <a:p>
            <a:pPr lvl="4"/>
            <a:r>
              <a:rPr dirty="0">
                <a:sym typeface="+mn-ea"/>
              </a:rPr>
              <a:t>第五级</a:t>
            </a:r>
          </a:p>
        </p:txBody>
      </p:sp>
      <p:sp>
        <p:nvSpPr>
          <p:cNvPr id="4" name="内容占位符 3"/>
          <p:cNvSpPr>
            <a:spLocks noGrp="1"/>
          </p:cNvSpPr>
          <p:nvPr>
            <p:ph sz="half" idx="2"/>
            <p:custDataLst>
              <p:tags r:id="rId3"/>
            </p:custDataLst>
          </p:nvPr>
        </p:nvSpPr>
        <p:spPr>
          <a:xfrm>
            <a:off x="6411600" y="1501200"/>
            <a:ext cx="5176800" cy="4748400"/>
          </a:xfrm>
        </p:spPr>
        <p:txBody>
          <a:bodyPr lIns="90000" tIns="46800" rIns="90000" bIns="46800">
            <a:normAutofit/>
          </a:bodyPr>
          <a:lstStyle>
            <a:lvl1pPr marL="228600" indent="-228600" eaLnBrk="1" fontAlgn="auto" latinLnBrk="0" hangingPunct="1">
              <a:lnSpc>
                <a:spcPct val="130000"/>
              </a:lnSpc>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latin typeface="Arial" panose="020B0604020202020204" pitchFamily="34" charset="0"/>
                <a:ea typeface="微软雅黑" panose="020B0503020204020204" pitchFamily="34" charset="-122"/>
              </a:defRPr>
            </a:lvl1pPr>
            <a:lvl2pPr marL="685800" indent="-228600" defTabSz="914400" eaLnBrk="1" fontAlgn="auto" latinLnBrk="0" hangingPunct="1">
              <a:lnSpc>
                <a:spcPct val="120000"/>
              </a:lnSpc>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latin typeface="Arial" panose="020B0604020202020204" pitchFamily="34" charset="0"/>
                <a:ea typeface="微软雅黑" panose="020B0503020204020204" pitchFamily="34" charset="-122"/>
              </a:defRPr>
            </a:lvl2pPr>
            <a:lvl3pPr marL="1143000" indent="-228600" eaLnBrk="1" fontAlgn="auto" latinLnBrk="0" hangingPunct="1">
              <a:lnSpc>
                <a:spcPct val="120000"/>
              </a:lnSpc>
              <a:buFont typeface="Arial" panose="020B0604020202020204" pitchFamily="34" charset="0"/>
              <a:buChar char="●"/>
              <a:defRPr sz="1600" u="none" strike="noStrike" kern="1200" cap="none" spc="150" normalizeH="0" baseline="0">
                <a:solidFill>
                  <a:schemeClr val="tx1">
                    <a:lumMod val="65000"/>
                    <a:lumOff val="35000"/>
                  </a:schemeClr>
                </a:solidFill>
                <a:latin typeface="Arial" panose="020B0604020202020204" pitchFamily="34" charset="0"/>
                <a:ea typeface="微软雅黑" panose="020B0503020204020204" pitchFamily="34" charset="-122"/>
              </a:defRPr>
            </a:lvl3pPr>
            <a:lvl4pPr marL="1600200" indent="-228600" eaLnBrk="1" fontAlgn="auto" latinLnBrk="0" hangingPunct="1">
              <a:lnSpc>
                <a:spcPct val="120000"/>
              </a:lnSpc>
              <a:buFont typeface="Wingdings" panose="05000000000000000000" charset="0"/>
              <a:buChar char=""/>
              <a:defRPr sz="1400" u="none" strike="noStrike" kern="1200" cap="none" spc="150" normalizeH="0" baseline="0">
                <a:solidFill>
                  <a:schemeClr val="tx1">
                    <a:lumMod val="65000"/>
                    <a:lumOff val="35000"/>
                  </a:schemeClr>
                </a:solidFill>
                <a:latin typeface="Arial" panose="020B0604020202020204" pitchFamily="34" charset="0"/>
                <a:ea typeface="微软雅黑" panose="020B0503020204020204" pitchFamily="34" charset="-122"/>
              </a:defRPr>
            </a:lvl4pPr>
            <a:lvl5pPr eaLnBrk="1" fontAlgn="auto" latinLnBrk="0" hangingPunct="1">
              <a:lnSpc>
                <a:spcPct val="120000"/>
              </a:lnSpc>
              <a:defRPr sz="1400" u="none" strike="noStrike" kern="1200" cap="none" spc="150" normalizeH="0">
                <a:solidFill>
                  <a:schemeClr val="tx1">
                    <a:lumMod val="65000"/>
                    <a:lumOff val="35000"/>
                  </a:schemeClr>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5" name="日期占位符 4"/>
          <p:cNvSpPr>
            <a:spLocks noGrp="1"/>
          </p:cNvSpPr>
          <p:nvPr>
            <p:ph type="dt" sz="half" idx="10"/>
            <p:custDataLst>
              <p:tags r:id="rId4"/>
            </p:custDataLst>
          </p:nvPr>
        </p:nvSpPr>
        <p:spPr/>
        <p:txBody>
          <a:bodyPr/>
          <a:lstStyle/>
          <a:p>
            <a:fld id="{760FBDFE-C587-4B4C-A407-44438C67B59E}" type="datetimeFigureOut">
              <a:rPr lang="zh-CN" altLang="en-US" smtClean="0"/>
              <a:t>2024/6/17</a:t>
            </a:fld>
            <a:endParaRPr lang="zh-CN" altLang="en-US"/>
          </a:p>
        </p:txBody>
      </p:sp>
      <p:sp>
        <p:nvSpPr>
          <p:cNvPr id="6" name="页脚占位符 5"/>
          <p:cNvSpPr>
            <a:spLocks noGrp="1"/>
          </p:cNvSpPr>
          <p:nvPr>
            <p:ph type="ftr" sz="quarter" idx="11"/>
            <p:custDataLst>
              <p:tags r:id="rId5"/>
            </p:custDataLst>
          </p:nvPr>
        </p:nvSpPr>
        <p:spPr/>
        <p:txBody>
          <a:bodyPr/>
          <a:lstStyle/>
          <a:p>
            <a:endParaRPr lang="zh-CN" altLang="en-US"/>
          </a:p>
        </p:txBody>
      </p:sp>
      <p:sp>
        <p:nvSpPr>
          <p:cNvPr id="7" name="灯片编号占位符 6"/>
          <p:cNvSpPr>
            <a:spLocks noGrp="1"/>
          </p:cNvSpPr>
          <p:nvPr>
            <p:ph type="sldNum" sz="quarter" idx="12"/>
            <p:custDataLst>
              <p:tags r:id="rId6"/>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p>
        </p:txBody>
      </p:sp>
      <p:sp>
        <p:nvSpPr>
          <p:cNvPr id="3" name="文本占位符 2"/>
          <p:cNvSpPr>
            <a:spLocks noGrp="1"/>
          </p:cNvSpPr>
          <p:nvPr>
            <p:ph type="body" idx="1" hasCustomPrompt="1"/>
            <p:custDataLst>
              <p:tags r:id="rId2"/>
            </p:custDataLst>
          </p:nvPr>
        </p:nvSpPr>
        <p:spPr>
          <a:xfrm>
            <a:off x="608400" y="1429200"/>
            <a:ext cx="5342400" cy="381600"/>
          </a:xfrm>
        </p:spPr>
        <p:txBody>
          <a:bodyPr lIns="101600" tIns="38100" rIns="76200" bIns="38100" anchor="t" anchorCtr="0">
            <a:normAutofit/>
          </a:bodyPr>
          <a:lstStyle>
            <a:lvl1pPr marL="0" indent="0" eaLnBrk="1" fontAlgn="auto" latinLnBrk="0" hangingPunct="1">
              <a:lnSpc>
                <a:spcPct val="100000"/>
              </a:lnSpc>
              <a:spcAft>
                <a:spcPts val="0"/>
              </a:spcAft>
              <a:buNone/>
              <a:defRPr sz="2000" b="1" u="none" strike="noStrike" kern="1200" cap="none" spc="200" normalizeH="0" baseline="0">
                <a:solidFill>
                  <a:schemeClr val="tx1">
                    <a:lumMod val="75000"/>
                    <a:lumOff val="25000"/>
                  </a:schemeClr>
                </a:solidFill>
                <a:uFillTx/>
                <a:latin typeface="Arial" panose="020B0604020202020204" pitchFamily="34" charset="0"/>
                <a:ea typeface="微软雅黑" panose="020B0503020204020204" pitchFamily="34"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p>
        </p:txBody>
      </p:sp>
      <p:sp>
        <p:nvSpPr>
          <p:cNvPr id="4" name="内容占位符 3"/>
          <p:cNvSpPr>
            <a:spLocks noGrp="1"/>
          </p:cNvSpPr>
          <p:nvPr>
            <p:ph sz="half" idx="2"/>
            <p:custDataLst>
              <p:tags r:id="rId3"/>
            </p:custDataLst>
          </p:nvPr>
        </p:nvSpPr>
        <p:spPr>
          <a:xfrm>
            <a:off x="608400" y="1854000"/>
            <a:ext cx="5342400" cy="4395600"/>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buFont typeface="Wingdings" panose="05000000000000000000"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buFont typeface="Arial" panose="020B0604020202020204" pitchFamily="34"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p>
          <a:p>
            <a:pPr lvl="1"/>
            <a:r>
              <a:rPr dirty="0">
                <a:sym typeface="+mn-ea"/>
              </a:rPr>
              <a:t>第二级</a:t>
            </a:r>
          </a:p>
          <a:p>
            <a:pPr lvl="2"/>
            <a:r>
              <a:rPr dirty="0">
                <a:sym typeface="+mn-ea"/>
              </a:rPr>
              <a:t>第三级</a:t>
            </a:r>
          </a:p>
          <a:p>
            <a:pPr lvl="3"/>
            <a:r>
              <a:rPr dirty="0">
                <a:sym typeface="+mn-ea"/>
              </a:rPr>
              <a:t>第四级</a:t>
            </a:r>
          </a:p>
          <a:p>
            <a:pPr lvl="4"/>
            <a:r>
              <a:rPr dirty="0">
                <a:sym typeface="+mn-ea"/>
              </a:rPr>
              <a:t>第五级</a:t>
            </a:r>
          </a:p>
        </p:txBody>
      </p:sp>
      <p:sp>
        <p:nvSpPr>
          <p:cNvPr id="5" name="文本占位符 4"/>
          <p:cNvSpPr>
            <a:spLocks noGrp="1"/>
          </p:cNvSpPr>
          <p:nvPr>
            <p:ph type="body" sz="quarter" idx="3" hasCustomPrompt="1"/>
            <p:custDataLst>
              <p:tags r:id="rId4"/>
            </p:custDataLst>
          </p:nvPr>
        </p:nvSpPr>
        <p:spPr>
          <a:xfrm>
            <a:off x="6235750" y="1421729"/>
            <a:ext cx="5342400" cy="381600"/>
          </a:xfrm>
        </p:spPr>
        <p:txBody>
          <a:bodyPr vert="horz" lIns="101600" tIns="38100" rIns="76200" bIns="38100" rtlCol="0" anchor="t" anchorCtr="0">
            <a:normAutofit/>
          </a:bodyPr>
          <a:lstStyle>
            <a:lvl1pPr marL="0" marR="0" lvl="0" indent="0" algn="l"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2000" b="1" i="0" u="none" strike="noStrike" kern="1200" cap="none" spc="200" normalizeH="0" baseline="0" noProof="1" dirty="0">
                <a:solidFill>
                  <a:schemeClr val="tx1">
                    <a:lumMod val="75000"/>
                    <a:lumOff val="25000"/>
                  </a:schemeClr>
                </a:solidFill>
                <a:uFillTx/>
                <a:latin typeface="Arial" panose="020B0604020202020204" pitchFamily="34" charset="0"/>
                <a:ea typeface="微软雅黑" panose="020B0503020204020204" pitchFamily="34" charset="-122"/>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p>
        </p:txBody>
      </p:sp>
      <p:sp>
        <p:nvSpPr>
          <p:cNvPr id="6" name="内容占位符 5"/>
          <p:cNvSpPr>
            <a:spLocks noGrp="1"/>
          </p:cNvSpPr>
          <p:nvPr>
            <p:ph sz="quarter" idx="4"/>
            <p:custDataLst>
              <p:tags r:id="rId5"/>
            </p:custDataLst>
          </p:nvPr>
        </p:nvSpPr>
        <p:spPr>
          <a:xfrm>
            <a:off x="6235750" y="1854000"/>
            <a:ext cx="5342400" cy="4395600"/>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buFont typeface="Wingdings" panose="05000000000000000000"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buFont typeface="Arial" panose="020B0604020202020204" pitchFamily="34"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p>
          <a:p>
            <a:pPr lvl="1"/>
            <a:r>
              <a:rPr dirty="0">
                <a:sym typeface="+mn-ea"/>
              </a:rPr>
              <a:t>第二级</a:t>
            </a:r>
          </a:p>
          <a:p>
            <a:pPr lvl="2"/>
            <a:r>
              <a:rPr dirty="0">
                <a:sym typeface="+mn-ea"/>
              </a:rPr>
              <a:t>第三级</a:t>
            </a:r>
          </a:p>
          <a:p>
            <a:pPr lvl="3"/>
            <a:r>
              <a:rPr dirty="0">
                <a:sym typeface="+mn-ea"/>
              </a:rPr>
              <a:t>第四级</a:t>
            </a:r>
          </a:p>
          <a:p>
            <a:pPr lvl="4"/>
            <a:r>
              <a:rPr dirty="0">
                <a:sym typeface="+mn-ea"/>
              </a:rPr>
              <a:t>第五级</a:t>
            </a:r>
          </a:p>
        </p:txBody>
      </p:sp>
      <p:sp>
        <p:nvSpPr>
          <p:cNvPr id="7" name="日期占位符 6"/>
          <p:cNvSpPr>
            <a:spLocks noGrp="1"/>
          </p:cNvSpPr>
          <p:nvPr>
            <p:ph type="dt" sz="half" idx="10"/>
            <p:custDataLst>
              <p:tags r:id="rId6"/>
            </p:custDataLst>
          </p:nvPr>
        </p:nvSpPr>
        <p:spPr/>
        <p:txBody>
          <a:bodyPr/>
          <a:lstStyle/>
          <a:p>
            <a:fld id="{760FBDFE-C587-4B4C-A407-44438C67B59E}" type="datetimeFigureOut">
              <a:rPr lang="zh-CN" altLang="en-US" smtClean="0"/>
              <a:t>2024/6/17</a:t>
            </a:fld>
            <a:endParaRPr lang="zh-CN" altLang="en-US"/>
          </a:p>
        </p:txBody>
      </p:sp>
      <p:sp>
        <p:nvSpPr>
          <p:cNvPr id="8" name="页脚占位符 7"/>
          <p:cNvSpPr>
            <a:spLocks noGrp="1"/>
          </p:cNvSpPr>
          <p:nvPr>
            <p:ph type="ftr" sz="quarter" idx="11"/>
            <p:custDataLst>
              <p:tags r:id="rId7"/>
            </p:custDataLst>
          </p:nvPr>
        </p:nvSpPr>
        <p:spPr/>
        <p:txBody>
          <a:bodyPr/>
          <a:lstStyle/>
          <a:p>
            <a:endParaRPr lang="zh-CN" altLang="en-US"/>
          </a:p>
        </p:txBody>
      </p:sp>
      <p:sp>
        <p:nvSpPr>
          <p:cNvPr id="9" name="灯片编号占位符 8"/>
          <p:cNvSpPr>
            <a:spLocks noGrp="1"/>
          </p:cNvSpPr>
          <p:nvPr>
            <p:ph type="sldNum" sz="quarter" idx="12"/>
            <p:custDataLst>
              <p:tags r:id="rId8"/>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单击此处编辑母版标题样式</a:t>
            </a:r>
          </a:p>
        </p:txBody>
      </p:sp>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t>2024/6/17</a:t>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1"/>
            </p:custDataLst>
          </p:nvPr>
        </p:nvSpPr>
        <p:spPr/>
        <p:txBody>
          <a:bodyPr/>
          <a:lstStyle/>
          <a:p>
            <a:fld id="{760FBDFE-C587-4B4C-A407-44438C67B59E}" type="datetimeFigureOut">
              <a:rPr lang="zh-CN" altLang="en-US" smtClean="0"/>
              <a:t>2024/6/17</a:t>
            </a:fld>
            <a:endParaRPr lang="zh-CN" altLang="en-US"/>
          </a:p>
        </p:txBody>
      </p:sp>
      <p:sp>
        <p:nvSpPr>
          <p:cNvPr id="3" name="页脚占位符 2"/>
          <p:cNvSpPr>
            <a:spLocks noGrp="1"/>
          </p:cNvSpPr>
          <p:nvPr>
            <p:ph type="ftr" sz="quarter" idx="11"/>
            <p:custDataLst>
              <p:tags r:id="rId2"/>
            </p:custDataLst>
          </p:nvPr>
        </p:nvSpPr>
        <p:spPr/>
        <p:txBody>
          <a:bodyPr/>
          <a:lstStyle/>
          <a:p>
            <a:endParaRPr lang="zh-CN" altLang="en-US"/>
          </a:p>
        </p:txBody>
      </p:sp>
      <p:sp>
        <p:nvSpPr>
          <p:cNvPr id="4" name="灯片编号占位符 3"/>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1"/>
            </p:custDataLst>
          </p:nvPr>
        </p:nvSpPr>
        <p:spPr>
          <a:xfrm>
            <a:off x="608330" y="1555115"/>
            <a:ext cx="5233035" cy="4608195"/>
          </a:xfrm>
        </p:spPr>
        <p:txBody>
          <a:bodyPr vert="horz" lIns="90000" tIns="46800" rIns="90000" bIns="46800" rtlCol="0">
            <a:norm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custDataLst>
              <p:tags r:id="rId2"/>
            </p:custDataLst>
          </p:nvPr>
        </p:nvSpPr>
        <p:spPr>
          <a:xfrm>
            <a:off x="6350400" y="1555200"/>
            <a:ext cx="5227200" cy="4608000"/>
          </a:xfrm>
        </p:spPr>
        <p:txBody>
          <a:bodyPr vert="horz" lIns="90000" tIns="46800" rIns="90000" bIns="46800" rtlCol="0">
            <a:normAutofit/>
          </a:bodyPr>
          <a:lstStyle>
            <a:lvl1pPr marL="0" marR="0" lvl="0" indent="0" algn="l" defTabSz="914400" rtl="0" eaLnBrk="1" fontAlgn="auto" latinLnBrk="0" hangingPunct="1">
              <a:lnSpc>
                <a:spcPct val="130000"/>
              </a:lnSpc>
              <a:spcBef>
                <a:spcPts val="0"/>
              </a:spcBef>
              <a:spcAft>
                <a:spcPts val="600"/>
              </a:spcAft>
              <a:buFont typeface="Arial" panose="020B0604020202020204" pitchFamily="34" charset="0"/>
              <a:buNone/>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457200" indent="0" defTabSz="914400" eaLnBrk="1" fontAlgn="auto" latinLnBrk="0" hangingPunct="1">
              <a:buNone/>
              <a:tabLst>
                <a:tab pos="1609725" algn="l"/>
                <a:tab pos="1609725" algn="l"/>
                <a:tab pos="1609725" algn="l"/>
                <a:tab pos="1609725" algn="l"/>
                <a:tab pos="1609725" algn="l"/>
                <a:tab pos="1609725" algn="l"/>
                <a:tab pos="1609725" algn="l"/>
                <a:tab pos="1609725" algn="l"/>
              </a:tabLst>
              <a:defRPr u="none" strike="noStrike" kern="1200" cap="none" spc="150" normalizeH="0">
                <a:solidFill>
                  <a:schemeClr val="tx1">
                    <a:lumMod val="65000"/>
                    <a:lumOff val="35000"/>
                  </a:schemeClr>
                </a:solidFill>
                <a:uFillTx/>
                <a:latin typeface="Arial" panose="020B0604020202020204" pitchFamily="34" charset="0"/>
                <a:ea typeface="微软雅黑" panose="020B0503020204020204" pitchFamily="34" charset="-122"/>
              </a:defRPr>
            </a:lvl2pPr>
            <a:lvl3pPr eaLnBrk="1" fontAlgn="auto" latinLnBrk="0" hangingPunct="1">
              <a:defRPr u="none" strike="noStrike" kern="1200" cap="none" spc="150" normalizeH="0">
                <a:solidFill>
                  <a:schemeClr val="tx1">
                    <a:lumMod val="65000"/>
                    <a:lumOff val="35000"/>
                  </a:schemeClr>
                </a:solidFill>
                <a:uFillTx/>
                <a:latin typeface="Arial" panose="020B0604020202020204" pitchFamily="34" charset="0"/>
                <a:ea typeface="微软雅黑" panose="020B0503020204020204" pitchFamily="34" charset="-122"/>
              </a:defRPr>
            </a:lvl3pPr>
            <a:lvl4pPr eaLnBrk="1" fontAlgn="auto" latinLnBrk="0" hangingPunct="1">
              <a:defRPr u="none" strike="noStrike" kern="1200" cap="none" spc="150" normalizeH="0">
                <a:solidFill>
                  <a:schemeClr val="tx1">
                    <a:lumMod val="65000"/>
                    <a:lumOff val="35000"/>
                  </a:schemeClr>
                </a:solidFill>
                <a:uFillTx/>
                <a:latin typeface="Arial" panose="020B0604020202020204" pitchFamily="34" charset="0"/>
                <a:ea typeface="微软雅黑" panose="020B0503020204020204" pitchFamily="34" charset="-122"/>
              </a:defRPr>
            </a:lvl4pPr>
            <a:lvl5pPr eaLnBrk="1" fontAlgn="auto" latinLnBrk="0" hangingPunct="1">
              <a:defRPr u="none" strike="noStrike" kern="1200" cap="none" spc="150" normalizeH="0">
                <a:solidFill>
                  <a:schemeClr val="tx1">
                    <a:lumMod val="65000"/>
                    <a:lumOff val="35000"/>
                  </a:schemeClr>
                </a:solidFill>
                <a:uFillTx/>
                <a:latin typeface="Arial" panose="020B0604020202020204" pitchFamily="34" charset="0"/>
                <a:ea typeface="微软雅黑" panose="020B0503020204020204" pitchFamily="34" charset="-122"/>
              </a:defRPr>
            </a:lvl5pPr>
          </a:lstStyle>
          <a:p>
            <a:pPr lvl="0"/>
            <a:r>
              <a:rPr dirty="0">
                <a:sym typeface="+mn-ea"/>
              </a:rPr>
              <a:t>单击此处编辑母版文本样式</a:t>
            </a:r>
          </a:p>
        </p:txBody>
      </p:sp>
      <p:sp>
        <p:nvSpPr>
          <p:cNvPr id="5" name="日期占位符 4"/>
          <p:cNvSpPr>
            <a:spLocks noGrp="1"/>
          </p:cNvSpPr>
          <p:nvPr>
            <p:ph type="dt" sz="half" idx="10"/>
            <p:custDataLst>
              <p:tags r:id="rId3"/>
            </p:custDataLst>
          </p:nvPr>
        </p:nvSpPr>
        <p:spPr/>
        <p:txBody>
          <a:bodyPr/>
          <a:lstStyle/>
          <a:p>
            <a:fld id="{9EFD9D74-47D9-4702-A33C-335B63B48DBF}" type="datetimeFigureOut">
              <a:rPr lang="zh-CN" altLang="en-US" smtClean="0"/>
              <a:t>2024/6/17</a:t>
            </a:fld>
            <a:endParaRPr lang="zh-CN" altLang="en-US" dirty="0"/>
          </a:p>
        </p:txBody>
      </p:sp>
      <p:sp>
        <p:nvSpPr>
          <p:cNvPr id="6" name="页脚占位符 5"/>
          <p:cNvSpPr>
            <a:spLocks noGrp="1"/>
          </p:cNvSpPr>
          <p:nvPr>
            <p:ph type="ftr" sz="quarter" idx="11"/>
            <p:custDataLst>
              <p:tags r:id="rId4"/>
            </p:custDataLst>
          </p:nvPr>
        </p:nvSpPr>
        <p:spPr/>
        <p:txBody>
          <a:bodyPr/>
          <a:lstStyle/>
          <a:p>
            <a:endParaRPr lang="zh-CN" altLang="en-US" dirty="0"/>
          </a:p>
        </p:txBody>
      </p:sp>
      <p:sp>
        <p:nvSpPr>
          <p:cNvPr id="7" name="灯片编号占位符 6"/>
          <p:cNvSpPr>
            <a:spLocks noGrp="1"/>
          </p:cNvSpPr>
          <p:nvPr>
            <p:ph type="sldNum" sz="quarter" idx="12"/>
            <p:custDataLst>
              <p:tags r:id="rId5"/>
            </p:custDataLst>
          </p:nvPr>
        </p:nvSpPr>
        <p:spPr/>
        <p:txBody>
          <a:bodyPr/>
          <a:lstStyle/>
          <a:p>
            <a:fld id="{FABC47A4-756D-490B-A52F-7D9E2C9FC05F}" type="slidenum">
              <a:rPr lang="zh-CN" altLang="en-US" smtClean="0"/>
              <a:t>‹#›</a:t>
            </a:fld>
            <a:endParaRPr lang="zh-CN" altLang="en-US"/>
          </a:p>
        </p:txBody>
      </p:sp>
      <p:sp>
        <p:nvSpPr>
          <p:cNvPr id="9" name="标题 8"/>
          <p:cNvSpPr>
            <a:spLocks noGrp="1"/>
          </p:cNvSpPr>
          <p:nvPr>
            <p:ph type="title"/>
            <p:custDataLst>
              <p:tags r:id="rId6"/>
            </p:custDataLst>
          </p:nvPr>
        </p:nvSpPr>
        <p:spPr/>
        <p:txBody>
          <a:bodyPr/>
          <a:lstStyle>
            <a:lvl1pPr>
              <a:defRPr baseline="0"/>
            </a:lvl1pPr>
          </a:lstStyle>
          <a:p>
            <a:r>
              <a:rPr lang="zh-CN" altLang="en-US"/>
              <a:t>单击此处编辑母版标题样式</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hasCustomPrompt="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760FBDFE-C587-4B4C-A407-44438C67B59E}" type="datetimeFigureOut">
              <a:rPr lang="zh-CN" altLang="en-US" smtClean="0"/>
              <a:t>2024/6/17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t>‹#›</a:t>
            </a:fld>
            <a:endParaRPr lang="zh-CN" altLang="en-US"/>
          </a:p>
        </p:txBody>
      </p:sp>
    </p:spTree>
  </p:cSld>
  <p:clrMapOvr>
    <a:masterClrMapping/>
  </p:clrMapOvr>
  <p:hf sldNum="0"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1"/>
            </p:custDataLst>
          </p:nvPr>
        </p:nvSpPr>
        <p:spPr>
          <a:xfrm>
            <a:off x="10234800" y="914400"/>
            <a:ext cx="1044000" cy="5029200"/>
          </a:xfrm>
        </p:spPr>
        <p:txBody>
          <a:bodyPr vert="eaVert" lIns="90000" tIns="46800" rIns="90000" bIns="46800" rtlCol="0" anchor="ctr" anchorCtr="0">
            <a:normAutofit/>
          </a:bodyPr>
          <a:lstStyle>
            <a:lvl1pPr marL="0" marR="0" lvl="0" algn="l" defTabSz="914400" rtl="0" eaLnBrk="1" fontAlgn="auto" latinLnBrk="0" hangingPunct="1">
              <a:lnSpc>
                <a:spcPct val="100000"/>
              </a:lnSpc>
              <a:spcAft>
                <a:spcPts val="0"/>
              </a:spcAft>
              <a:buNone/>
              <a:defRPr kumimoji="0" lang="zh-CN" altLang="en-US" sz="28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单击此处编辑标题</a:t>
            </a:r>
          </a:p>
        </p:txBody>
      </p:sp>
      <p:sp>
        <p:nvSpPr>
          <p:cNvPr id="3" name="竖排文字占位符 2"/>
          <p:cNvSpPr>
            <a:spLocks noGrp="1"/>
          </p:cNvSpPr>
          <p:nvPr>
            <p:ph type="body" orient="vert" idx="1"/>
            <p:custDataLst>
              <p:tags r:id="rId2"/>
            </p:custDataLst>
          </p:nvPr>
        </p:nvSpPr>
        <p:spPr>
          <a:xfrm>
            <a:off x="914400" y="914400"/>
            <a:ext cx="9169200" cy="5029200"/>
          </a:xfrm>
        </p:spPr>
        <p:txBody>
          <a:bodyPr vert="eaVert" lIns="46800" tIns="46800" rIns="46800" bIns="46800"/>
          <a:lstStyle>
            <a:lvl1pPr marL="228600" indent="-228600" eaLnBrk="1" fontAlgn="auto" latinLnBrk="0" hangingPunct="1">
              <a:lnSpc>
                <a:spcPct val="130000"/>
              </a:lnSpc>
              <a:spcAft>
                <a:spcPts val="1000"/>
              </a:spcAft>
              <a:buFont typeface="Arial" panose="020B0604020202020204" pitchFamily="34" charset="0"/>
              <a:buChar char="●"/>
              <a:defRPr u="none" strike="noStrike" kern="1200" cap="none" spc="150" normalizeH="0" baseline="0">
                <a:solidFill>
                  <a:schemeClr val="tx1">
                    <a:lumMod val="65000"/>
                    <a:lumOff val="35000"/>
                  </a:schemeClr>
                </a:solidFill>
                <a:uFillTx/>
              </a:defRPr>
            </a:lvl1pPr>
            <a:lvl2pPr marL="685800" indent="-228600" defTabSz="914400" eaLnBrk="1" fontAlgn="auto" latinLnBrk="0" hangingPunct="1">
              <a:lnSpc>
                <a:spcPct val="120000"/>
              </a:lnSpc>
              <a:spcAft>
                <a:spcPts val="600"/>
              </a:spcAft>
              <a:buFont typeface="Arial" panose="020B0604020202020204" pitchFamily="34" charset="0"/>
              <a:buChar char="●"/>
              <a:tabLst>
                <a:tab pos="1609725" algn="l"/>
                <a:tab pos="1609725" algn="l"/>
                <a:tab pos="1609725" algn="l"/>
                <a:tab pos="1609725" algn="l"/>
              </a:tabLst>
              <a:defRPr u="none" strike="noStrike" kern="1200" cap="none" spc="150" normalizeH="0" baseline="0">
                <a:solidFill>
                  <a:schemeClr val="tx1">
                    <a:lumMod val="65000"/>
                    <a:lumOff val="35000"/>
                  </a:schemeClr>
                </a:solidFill>
                <a:uFillTx/>
              </a:defRPr>
            </a:lvl2pPr>
            <a:lvl3pPr marL="1143000" indent="-228600" eaLnBrk="1" fontAlgn="auto" latinLnBrk="0" hangingPunct="1">
              <a:lnSpc>
                <a:spcPct val="120000"/>
              </a:lnSpc>
              <a:spcAft>
                <a:spcPts val="600"/>
              </a:spcAft>
              <a:buFont typeface="Arial" panose="020B0604020202020204" pitchFamily="34" charset="0"/>
              <a:buChar char="●"/>
              <a:defRPr u="none" strike="noStrike" kern="1200" cap="none" spc="150" normalizeH="0" baseline="0">
                <a:solidFill>
                  <a:schemeClr val="tx1">
                    <a:lumMod val="65000"/>
                    <a:lumOff val="35000"/>
                  </a:schemeClr>
                </a:solidFill>
                <a:uFillTx/>
              </a:defRPr>
            </a:lvl3pPr>
            <a:lvl4pPr marL="1600200" indent="-228600" eaLnBrk="1" fontAlgn="auto" latinLnBrk="0" hangingPunct="1">
              <a:lnSpc>
                <a:spcPct val="120000"/>
              </a:lnSpc>
              <a:spcAft>
                <a:spcPts val="300"/>
              </a:spcAft>
              <a:buFont typeface="Wingdings" panose="05000000000000000000" charset="0"/>
              <a:buChar char=""/>
              <a:defRPr u="none" strike="noStrike" kern="1200" cap="none" spc="150" normalizeH="0" baseline="0">
                <a:solidFill>
                  <a:schemeClr val="tx1">
                    <a:lumMod val="65000"/>
                    <a:lumOff val="35000"/>
                  </a:schemeClr>
                </a:solidFill>
                <a:uFillTx/>
              </a:defRPr>
            </a:lvl4pPr>
            <a:lvl5pPr marL="2057400" indent="-228600" eaLnBrk="1" fontAlgn="auto" latinLnBrk="0" hangingPunct="1">
              <a:lnSpc>
                <a:spcPct val="120000"/>
              </a:lnSpc>
              <a:spcAft>
                <a:spcPts val="300"/>
              </a:spcAft>
              <a:buFont typeface="Arial" panose="020B0604020202020204" pitchFamily="34" charset="0"/>
              <a:buChar char="•"/>
              <a:defRPr u="none" strike="noStrike" kern="1200" cap="none" spc="150" normalizeH="0" baseline="0">
                <a:solidFill>
                  <a:schemeClr val="tx1">
                    <a:lumMod val="65000"/>
                    <a:lumOff val="35000"/>
                  </a:schemeClr>
                </a:solidFill>
                <a:uFillTx/>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2024/6/17</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1"/>
            </p:custDataLst>
          </p:nvPr>
        </p:nvSpPr>
        <p:spPr/>
        <p:txBody>
          <a:bodyPr/>
          <a:lstStyle/>
          <a:p>
            <a:fld id="{760FBDFE-C587-4B4C-A407-44438C67B59E}" type="datetimeFigureOut">
              <a:rPr lang="zh-CN" altLang="en-US" smtClean="0"/>
              <a:t>2024/6/17</a:t>
            </a:fld>
            <a:endParaRPr lang="zh-CN" altLang="en-US"/>
          </a:p>
        </p:txBody>
      </p:sp>
      <p:sp>
        <p:nvSpPr>
          <p:cNvPr id="4" name="页脚占位符 3"/>
          <p:cNvSpPr>
            <a:spLocks noGrp="1"/>
          </p:cNvSpPr>
          <p:nvPr>
            <p:ph type="ftr" sz="quarter" idx="11"/>
            <p:custDataLst>
              <p:tags r:id="rId2"/>
            </p:custDataLst>
          </p:nvPr>
        </p:nvSpPr>
        <p:spPr/>
        <p:txBody>
          <a:bodyPr/>
          <a:lstStyle/>
          <a:p>
            <a:endParaRPr lang="zh-CN" altLang="en-US"/>
          </a:p>
        </p:txBody>
      </p:sp>
      <p:sp>
        <p:nvSpPr>
          <p:cNvPr id="5" name="灯片编号占位符 4"/>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
        <p:nvSpPr>
          <p:cNvPr id="7" name="内容占位符 6"/>
          <p:cNvSpPr>
            <a:spLocks noGrp="1"/>
          </p:cNvSpPr>
          <p:nvPr>
            <p:ph sz="quarter" idx="13"/>
            <p:custDataLst>
              <p:tags r:id="rId4"/>
            </p:custDataLst>
          </p:nvPr>
        </p:nvSpPr>
        <p:spPr>
          <a:xfrm>
            <a:off x="608400" y="774000"/>
            <a:ext cx="10972800" cy="5482800"/>
          </a:xfrm>
        </p:spPr>
        <p:txBody>
          <a:bodyPr/>
          <a:lstStyle>
            <a:lvl1pPr marL="228600" indent="-228600" eaLnBrk="1" fontAlgn="auto" latinLnBrk="0" hangingPunct="1">
              <a:lnSpc>
                <a:spcPct val="130000"/>
              </a:lnSpc>
              <a:buFont typeface="Arial" panose="020B0604020202020204" pitchFamily="34" charset="0"/>
              <a:buChar char="●"/>
              <a:defRPr u="none" strike="noStrike" kern="1200" cap="none" spc="150" normalizeH="0" baseline="0">
                <a:solidFill>
                  <a:schemeClr val="tx1">
                    <a:lumMod val="65000"/>
                    <a:lumOff val="35000"/>
                  </a:schemeClr>
                </a:solidFill>
                <a:uFillTx/>
              </a:defRPr>
            </a:lvl1pPr>
            <a:lvl2pPr marL="685800" indent="-228600" defTabSz="914400" eaLnBrk="1" fontAlgn="auto" latinLnBrk="0" hangingPunct="1">
              <a:lnSpc>
                <a:spcPct val="120000"/>
              </a:lnSpc>
              <a:buFont typeface="Arial" panose="020B0604020202020204" pitchFamily="34" charset="0"/>
              <a:buChar char="●"/>
              <a:tabLst>
                <a:tab pos="1609725" algn="l"/>
                <a:tab pos="1609725" algn="l"/>
                <a:tab pos="1609725" algn="l"/>
                <a:tab pos="1609725" algn="l"/>
              </a:tabLst>
              <a:defRPr u="none" strike="noStrike" kern="1200" cap="none" spc="150" normalizeH="0" baseline="0">
                <a:solidFill>
                  <a:schemeClr val="tx1">
                    <a:lumMod val="65000"/>
                    <a:lumOff val="35000"/>
                  </a:schemeClr>
                </a:solidFill>
                <a:uFillTx/>
              </a:defRPr>
            </a:lvl2pPr>
            <a:lvl3pPr marL="1143000" indent="-228600" eaLnBrk="1" fontAlgn="auto" latinLnBrk="0" hangingPunct="1">
              <a:lnSpc>
                <a:spcPct val="120000"/>
              </a:lnSpc>
              <a:buFont typeface="Arial" panose="020B0604020202020204" pitchFamily="34" charset="0"/>
              <a:buChar char="●"/>
              <a:defRPr u="none" strike="noStrike" kern="1200" cap="none" spc="150" normalizeH="0" baseline="0">
                <a:solidFill>
                  <a:schemeClr val="tx1">
                    <a:lumMod val="65000"/>
                    <a:lumOff val="35000"/>
                  </a:schemeClr>
                </a:solidFill>
                <a:uFillTx/>
              </a:defRPr>
            </a:lvl3pPr>
            <a:lvl4pPr marL="1600200" indent="-228600" eaLnBrk="1" fontAlgn="auto" latinLnBrk="0" hangingPunct="1">
              <a:lnSpc>
                <a:spcPct val="120000"/>
              </a:lnSpc>
              <a:buFont typeface="Wingdings" panose="05000000000000000000" charset="0"/>
              <a:buChar char=""/>
              <a:defRPr u="none" strike="noStrike" kern="1200" cap="none" spc="150" normalizeH="0" baseline="0">
                <a:solidFill>
                  <a:schemeClr val="tx1">
                    <a:lumMod val="65000"/>
                    <a:lumOff val="35000"/>
                  </a:schemeClr>
                </a:solidFill>
                <a:uFillTx/>
              </a:defRPr>
            </a:lvl4pPr>
            <a:lvl5pPr marL="2057400" indent="-228600" eaLnBrk="1" fontAlgn="auto" latinLnBrk="0" hangingPunct="1">
              <a:lnSpc>
                <a:spcPct val="120000"/>
              </a:lnSpc>
              <a:buFont typeface="Arial" panose="020B0604020202020204" pitchFamily="34" charset="0"/>
              <a:buChar char="•"/>
              <a:defRPr u="none" strike="noStrike" kern="1200" cap="none" spc="150" normalizeH="0" baseline="0">
                <a:solidFill>
                  <a:schemeClr val="tx1">
                    <a:lumMod val="65000"/>
                    <a:lumOff val="35000"/>
                  </a:schemeClr>
                </a:solidFill>
                <a:uFillTx/>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1"/>
            </p:custDataLst>
          </p:nvPr>
        </p:nvSpPr>
        <p:spPr/>
        <p:txBody>
          <a:bodyPr/>
          <a:lstStyle/>
          <a:p>
            <a:fld id="{760FBDFE-C587-4B4C-A407-44438C67B59E}" type="datetimeFigureOut">
              <a:rPr lang="zh-CN" altLang="en-US" smtClean="0"/>
              <a:t>2024/6/17</a:t>
            </a:fld>
            <a:endParaRPr lang="zh-CN" altLang="en-US"/>
          </a:p>
        </p:txBody>
      </p:sp>
      <p:sp>
        <p:nvSpPr>
          <p:cNvPr id="4" name="页脚占位符 3"/>
          <p:cNvSpPr>
            <a:spLocks noGrp="1"/>
          </p:cNvSpPr>
          <p:nvPr>
            <p:ph type="ftr" sz="quarter" idx="11"/>
            <p:custDataLst>
              <p:tags r:id="rId2"/>
            </p:custDataLst>
          </p:nvPr>
        </p:nvSpPr>
        <p:spPr/>
        <p:txBody>
          <a:bodyPr/>
          <a:lstStyle/>
          <a:p>
            <a:endParaRPr lang="zh-CN" altLang="en-US"/>
          </a:p>
        </p:txBody>
      </p:sp>
      <p:sp>
        <p:nvSpPr>
          <p:cNvPr id="5" name="灯片编号占位符 4"/>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
        <p:nvSpPr>
          <p:cNvPr id="2" name="标题 1"/>
          <p:cNvSpPr>
            <a:spLocks noGrp="1"/>
          </p:cNvSpPr>
          <p:nvPr>
            <p:ph type="title" hasCustomPrompt="1"/>
            <p:custDataLst>
              <p:tags r:id="rId4"/>
            </p:custDataLst>
          </p:nvPr>
        </p:nvSpPr>
        <p:spPr>
          <a:xfrm>
            <a:off x="1198800" y="2484000"/>
            <a:ext cx="9799200" cy="1018800"/>
          </a:xfrm>
        </p:spPr>
        <p:txBody>
          <a:bodyPr vert="horz" lIns="90000" tIns="46800" rIns="90000" bIns="46800" rtlCol="0" anchor="t" anchorCtr="0">
            <a:normAutofit/>
          </a:bodyPr>
          <a:lstStyle>
            <a:lvl1pPr marL="0" marR="0" algn="ctr" defTabSz="914400" rtl="0" eaLnBrk="1" fontAlgn="auto" latinLnBrk="0" hangingPunct="1">
              <a:lnSpc>
                <a:spcPct val="100000"/>
              </a:lnSpc>
              <a:buNone/>
              <a:defRPr kumimoji="0" lang="zh-CN" altLang="en-US" sz="6000" b="1" i="0" u="none" strike="noStrike" kern="1200" cap="none" spc="300" normalizeH="0" baseline="0" noProof="1" dirty="0">
                <a:solidFill>
                  <a:schemeClr val="tx1">
                    <a:lumMod val="85000"/>
                    <a:lumOff val="15000"/>
                  </a:schemeClr>
                </a:solidFill>
                <a:effectLst/>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单击此处编辑标题</a:t>
            </a:r>
          </a:p>
        </p:txBody>
      </p:sp>
      <p:sp>
        <p:nvSpPr>
          <p:cNvPr id="7" name="文本占位符 6"/>
          <p:cNvSpPr>
            <a:spLocks noGrp="1"/>
          </p:cNvSpPr>
          <p:nvPr>
            <p:ph type="body" sz="quarter" idx="13"/>
            <p:custDataLst>
              <p:tags r:id="rId5"/>
            </p:custDataLst>
          </p:nvPr>
        </p:nvSpPr>
        <p:spPr>
          <a:xfrm>
            <a:off x="1198800" y="3560400"/>
            <a:ext cx="9799200" cy="471600"/>
          </a:xfrm>
        </p:spPr>
        <p:txBody>
          <a:bodyPr lIns="90000" tIns="46800" rIns="90000" bIns="46800">
            <a:normAutofit/>
          </a:bodyPr>
          <a:lstStyle>
            <a:lvl1pPr marL="0" indent="0" algn="ctr">
              <a:lnSpc>
                <a:spcPct val="110000"/>
              </a:lnSpc>
              <a:buNone/>
              <a:defRPr sz="2400" spc="200" baseline="0">
                <a:solidFill>
                  <a:schemeClr val="tx1">
                    <a:lumMod val="65000"/>
                    <a:lumOff val="35000"/>
                  </a:schemeClr>
                </a:solidFill>
              </a:defRPr>
            </a:lvl1pPr>
          </a:lstStyle>
          <a:p>
            <a:pPr lvl="0"/>
            <a:r>
              <a:rPr lang="zh-CN" altLang="en-US" dirty="0"/>
              <a:t>单击此处编辑母版文本样式</a:t>
            </a: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2AB39740-66CD-4E0D-A87F-3991BAE86264}" type="datetimeFigureOut">
              <a:rPr lang="zh-CN" altLang="en-US" smtClean="0">
                <a:solidFill>
                  <a:prstClr val="black">
                    <a:tint val="75000"/>
                  </a:prstClr>
                </a:solidFill>
              </a:rPr>
              <a:pPr/>
              <a:t>2024/6/17</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24B6F517-0920-4272-BA94-1A4F7F5215DB}"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83318016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2AB39740-66CD-4E0D-A87F-3991BAE86264}" type="datetimeFigureOut">
              <a:rPr lang="zh-CN" altLang="en-US" smtClean="0">
                <a:solidFill>
                  <a:prstClr val="black">
                    <a:tint val="75000"/>
                  </a:prstClr>
                </a:solidFill>
              </a:rPr>
              <a:pPr/>
              <a:t>2024/6/17</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24B6F517-0920-4272-BA94-1A4F7F5215DB}"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9012015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2AB39740-66CD-4E0D-A87F-3991BAE86264}" type="datetimeFigureOut">
              <a:rPr lang="zh-CN" altLang="en-US" smtClean="0">
                <a:solidFill>
                  <a:prstClr val="black">
                    <a:tint val="75000"/>
                  </a:prstClr>
                </a:solidFill>
              </a:rPr>
              <a:pPr/>
              <a:t>2024/6/17</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24B6F517-0920-4272-BA94-1A4F7F5215DB}"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40846699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2AB39740-66CD-4E0D-A87F-3991BAE86264}" type="datetimeFigureOut">
              <a:rPr lang="zh-CN" altLang="en-US" smtClean="0">
                <a:solidFill>
                  <a:prstClr val="black">
                    <a:tint val="75000"/>
                  </a:prstClr>
                </a:solidFill>
              </a:rPr>
              <a:pPr/>
              <a:t>2024/6/17</a:t>
            </a:fld>
            <a:endParaRPr lang="zh-CN" altLang="en-US">
              <a:solidFill>
                <a:prstClr val="black">
                  <a:tint val="75000"/>
                </a:prstClr>
              </a:solidFill>
            </a:endParaRPr>
          </a:p>
        </p:txBody>
      </p:sp>
      <p:sp>
        <p:nvSpPr>
          <p:cNvPr id="6" name="页脚占位符 5"/>
          <p:cNvSpPr>
            <a:spLocks noGrp="1"/>
          </p:cNvSpPr>
          <p:nvPr>
            <p:ph type="ftr" sz="quarter" idx="11"/>
          </p:nvPr>
        </p:nvSpPr>
        <p:spPr/>
        <p:txBody>
          <a:bodyPr/>
          <a:lstStyle/>
          <a:p>
            <a:endParaRPr lang="zh-CN" altLang="en-US">
              <a:solidFill>
                <a:prstClr val="black">
                  <a:tint val="75000"/>
                </a:prstClr>
              </a:solidFill>
            </a:endParaRPr>
          </a:p>
        </p:txBody>
      </p:sp>
      <p:sp>
        <p:nvSpPr>
          <p:cNvPr id="7" name="灯片编号占位符 6"/>
          <p:cNvSpPr>
            <a:spLocks noGrp="1"/>
          </p:cNvSpPr>
          <p:nvPr>
            <p:ph type="sldNum" sz="quarter" idx="12"/>
          </p:nvPr>
        </p:nvSpPr>
        <p:spPr/>
        <p:txBody>
          <a:bodyPr/>
          <a:lstStyle/>
          <a:p>
            <a:fld id="{24B6F517-0920-4272-BA94-1A4F7F5215DB}"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14840305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2AB39740-66CD-4E0D-A87F-3991BAE86264}" type="datetimeFigureOut">
              <a:rPr lang="zh-CN" altLang="en-US" smtClean="0">
                <a:solidFill>
                  <a:prstClr val="black">
                    <a:tint val="75000"/>
                  </a:prstClr>
                </a:solidFill>
              </a:rPr>
              <a:pPr/>
              <a:t>2024/6/17</a:t>
            </a:fld>
            <a:endParaRPr lang="zh-CN" altLang="en-US">
              <a:solidFill>
                <a:prstClr val="black">
                  <a:tint val="75000"/>
                </a:prstClr>
              </a:solidFill>
            </a:endParaRPr>
          </a:p>
        </p:txBody>
      </p:sp>
      <p:sp>
        <p:nvSpPr>
          <p:cNvPr id="8" name="页脚占位符 7"/>
          <p:cNvSpPr>
            <a:spLocks noGrp="1"/>
          </p:cNvSpPr>
          <p:nvPr>
            <p:ph type="ftr" sz="quarter" idx="11"/>
          </p:nvPr>
        </p:nvSpPr>
        <p:spPr/>
        <p:txBody>
          <a:bodyPr/>
          <a:lstStyle/>
          <a:p>
            <a:endParaRPr lang="zh-CN" altLang="en-US">
              <a:solidFill>
                <a:prstClr val="black">
                  <a:tint val="75000"/>
                </a:prstClr>
              </a:solidFill>
            </a:endParaRPr>
          </a:p>
        </p:txBody>
      </p:sp>
      <p:sp>
        <p:nvSpPr>
          <p:cNvPr id="9" name="灯片编号占位符 8"/>
          <p:cNvSpPr>
            <a:spLocks noGrp="1"/>
          </p:cNvSpPr>
          <p:nvPr>
            <p:ph type="sldNum" sz="quarter" idx="12"/>
          </p:nvPr>
        </p:nvSpPr>
        <p:spPr/>
        <p:txBody>
          <a:bodyPr/>
          <a:lstStyle/>
          <a:p>
            <a:fld id="{24B6F517-0920-4272-BA94-1A4F7F5215DB}"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24359587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2AB39740-66CD-4E0D-A87F-3991BAE86264}" type="datetimeFigureOut">
              <a:rPr lang="zh-CN" altLang="en-US" smtClean="0">
                <a:solidFill>
                  <a:prstClr val="black">
                    <a:tint val="75000"/>
                  </a:prstClr>
                </a:solidFill>
              </a:rPr>
              <a:pPr/>
              <a:t>2024/6/17</a:t>
            </a:fld>
            <a:endParaRPr lang="zh-CN" altLang="en-US">
              <a:solidFill>
                <a:prstClr val="black">
                  <a:tint val="75000"/>
                </a:prstClr>
              </a:solidFill>
            </a:endParaRPr>
          </a:p>
        </p:txBody>
      </p:sp>
      <p:sp>
        <p:nvSpPr>
          <p:cNvPr id="4" name="页脚占位符 3"/>
          <p:cNvSpPr>
            <a:spLocks noGrp="1"/>
          </p:cNvSpPr>
          <p:nvPr>
            <p:ph type="ftr" sz="quarter" idx="11"/>
          </p:nvPr>
        </p:nvSpPr>
        <p:spPr/>
        <p:txBody>
          <a:bodyPr/>
          <a:lstStyle/>
          <a:p>
            <a:endParaRPr lang="zh-CN" altLang="en-US">
              <a:solidFill>
                <a:prstClr val="black">
                  <a:tint val="75000"/>
                </a:prstClr>
              </a:solidFill>
            </a:endParaRPr>
          </a:p>
        </p:txBody>
      </p:sp>
      <p:sp>
        <p:nvSpPr>
          <p:cNvPr id="5" name="灯片编号占位符 4"/>
          <p:cNvSpPr>
            <a:spLocks noGrp="1"/>
          </p:cNvSpPr>
          <p:nvPr>
            <p:ph type="sldNum" sz="quarter" idx="12"/>
          </p:nvPr>
        </p:nvSpPr>
        <p:spPr/>
        <p:txBody>
          <a:bodyPr/>
          <a:lstStyle/>
          <a:p>
            <a:fld id="{24B6F517-0920-4272-BA94-1A4F7F5215DB}"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4997280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2AB39740-66CD-4E0D-A87F-3991BAE86264}" type="datetimeFigureOut">
              <a:rPr lang="zh-CN" altLang="en-US" smtClean="0">
                <a:solidFill>
                  <a:prstClr val="black">
                    <a:tint val="75000"/>
                  </a:prstClr>
                </a:solidFill>
              </a:rPr>
              <a:pPr/>
              <a:t>2024/6/17</a:t>
            </a:fld>
            <a:endParaRPr lang="zh-CN" altLang="en-US">
              <a:solidFill>
                <a:prstClr val="black">
                  <a:tint val="75000"/>
                </a:prstClr>
              </a:solidFill>
            </a:endParaRPr>
          </a:p>
        </p:txBody>
      </p:sp>
      <p:sp>
        <p:nvSpPr>
          <p:cNvPr id="3" name="页脚占位符 2"/>
          <p:cNvSpPr>
            <a:spLocks noGrp="1"/>
          </p:cNvSpPr>
          <p:nvPr>
            <p:ph type="ftr" sz="quarter" idx="11"/>
          </p:nvPr>
        </p:nvSpPr>
        <p:spPr/>
        <p:txBody>
          <a:bodyPr/>
          <a:lstStyle/>
          <a:p>
            <a:endParaRPr lang="zh-CN" altLang="en-US">
              <a:solidFill>
                <a:prstClr val="black">
                  <a:tint val="75000"/>
                </a:prstClr>
              </a:solidFill>
            </a:endParaRPr>
          </a:p>
        </p:txBody>
      </p:sp>
      <p:sp>
        <p:nvSpPr>
          <p:cNvPr id="4" name="灯片编号占位符 3"/>
          <p:cNvSpPr>
            <a:spLocks noGrp="1"/>
          </p:cNvSpPr>
          <p:nvPr>
            <p:ph type="sldNum" sz="quarter" idx="12"/>
          </p:nvPr>
        </p:nvSpPr>
        <p:spPr/>
        <p:txBody>
          <a:bodyPr/>
          <a:lstStyle/>
          <a:p>
            <a:fld id="{24B6F517-0920-4272-BA94-1A4F7F5215DB}"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9484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p>
        </p:txBody>
      </p:sp>
      <p:sp>
        <p:nvSpPr>
          <p:cNvPr id="4" name="日期占位符 3"/>
          <p:cNvSpPr>
            <a:spLocks noGrp="1"/>
          </p:cNvSpPr>
          <p:nvPr>
            <p:ph type="dt" sz="half" idx="10"/>
          </p:nvPr>
        </p:nvSpPr>
        <p:spPr/>
        <p:txBody>
          <a:bodyPr/>
          <a:lstStyle/>
          <a:p>
            <a:fld id="{760FBDFE-C587-4B4C-A407-44438C67B59E}" type="datetimeFigureOut">
              <a:rPr lang="zh-CN" altLang="en-US" smtClean="0"/>
              <a:t>2024/6/17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t>‹#›</a:t>
            </a:fld>
            <a:endParaRPr lang="zh-CN" altLang="en-US"/>
          </a:p>
        </p:txBody>
      </p:sp>
    </p:spTree>
  </p:cSld>
  <p:clrMapOvr>
    <a:masterClrMapping/>
  </p:clrMapOvr>
  <p:hf sldNum="0" hdr="0" ftr="0" dt="0"/>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2AB39740-66CD-4E0D-A87F-3991BAE86264}" type="datetimeFigureOut">
              <a:rPr lang="zh-CN" altLang="en-US" smtClean="0">
                <a:solidFill>
                  <a:prstClr val="black">
                    <a:tint val="75000"/>
                  </a:prstClr>
                </a:solidFill>
              </a:rPr>
              <a:pPr/>
              <a:t>2024/6/17</a:t>
            </a:fld>
            <a:endParaRPr lang="zh-CN" altLang="en-US">
              <a:solidFill>
                <a:prstClr val="black">
                  <a:tint val="75000"/>
                </a:prstClr>
              </a:solidFill>
            </a:endParaRPr>
          </a:p>
        </p:txBody>
      </p:sp>
      <p:sp>
        <p:nvSpPr>
          <p:cNvPr id="6" name="页脚占位符 5"/>
          <p:cNvSpPr>
            <a:spLocks noGrp="1"/>
          </p:cNvSpPr>
          <p:nvPr>
            <p:ph type="ftr" sz="quarter" idx="11"/>
          </p:nvPr>
        </p:nvSpPr>
        <p:spPr/>
        <p:txBody>
          <a:bodyPr/>
          <a:lstStyle/>
          <a:p>
            <a:endParaRPr lang="zh-CN" altLang="en-US">
              <a:solidFill>
                <a:prstClr val="black">
                  <a:tint val="75000"/>
                </a:prstClr>
              </a:solidFill>
            </a:endParaRPr>
          </a:p>
        </p:txBody>
      </p:sp>
      <p:sp>
        <p:nvSpPr>
          <p:cNvPr id="7" name="灯片编号占位符 6"/>
          <p:cNvSpPr>
            <a:spLocks noGrp="1"/>
          </p:cNvSpPr>
          <p:nvPr>
            <p:ph type="sldNum" sz="quarter" idx="12"/>
          </p:nvPr>
        </p:nvSpPr>
        <p:spPr/>
        <p:txBody>
          <a:bodyPr/>
          <a:lstStyle/>
          <a:p>
            <a:fld id="{24B6F517-0920-4272-BA94-1A4F7F5215DB}"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43494002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2AB39740-66CD-4E0D-A87F-3991BAE86264}" type="datetimeFigureOut">
              <a:rPr lang="zh-CN" altLang="en-US" smtClean="0">
                <a:solidFill>
                  <a:prstClr val="black">
                    <a:tint val="75000"/>
                  </a:prstClr>
                </a:solidFill>
              </a:rPr>
              <a:pPr/>
              <a:t>2024/6/17</a:t>
            </a:fld>
            <a:endParaRPr lang="zh-CN" altLang="en-US">
              <a:solidFill>
                <a:prstClr val="black">
                  <a:tint val="75000"/>
                </a:prstClr>
              </a:solidFill>
            </a:endParaRPr>
          </a:p>
        </p:txBody>
      </p:sp>
      <p:sp>
        <p:nvSpPr>
          <p:cNvPr id="6" name="页脚占位符 5"/>
          <p:cNvSpPr>
            <a:spLocks noGrp="1"/>
          </p:cNvSpPr>
          <p:nvPr>
            <p:ph type="ftr" sz="quarter" idx="11"/>
          </p:nvPr>
        </p:nvSpPr>
        <p:spPr/>
        <p:txBody>
          <a:bodyPr/>
          <a:lstStyle/>
          <a:p>
            <a:endParaRPr lang="zh-CN" altLang="en-US">
              <a:solidFill>
                <a:prstClr val="black">
                  <a:tint val="75000"/>
                </a:prstClr>
              </a:solidFill>
            </a:endParaRPr>
          </a:p>
        </p:txBody>
      </p:sp>
      <p:sp>
        <p:nvSpPr>
          <p:cNvPr id="7" name="灯片编号占位符 6"/>
          <p:cNvSpPr>
            <a:spLocks noGrp="1"/>
          </p:cNvSpPr>
          <p:nvPr>
            <p:ph type="sldNum" sz="quarter" idx="12"/>
          </p:nvPr>
        </p:nvSpPr>
        <p:spPr/>
        <p:txBody>
          <a:bodyPr/>
          <a:lstStyle/>
          <a:p>
            <a:fld id="{24B6F517-0920-4272-BA94-1A4F7F5215DB}"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58765174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2AB39740-66CD-4E0D-A87F-3991BAE86264}" type="datetimeFigureOut">
              <a:rPr lang="zh-CN" altLang="en-US" smtClean="0">
                <a:solidFill>
                  <a:prstClr val="black">
                    <a:tint val="75000"/>
                  </a:prstClr>
                </a:solidFill>
              </a:rPr>
              <a:pPr/>
              <a:t>2024/6/17</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24B6F517-0920-4272-BA94-1A4F7F5215DB}"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88606464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2AB39740-66CD-4E0D-A87F-3991BAE86264}" type="datetimeFigureOut">
              <a:rPr lang="zh-CN" altLang="en-US" smtClean="0">
                <a:solidFill>
                  <a:prstClr val="black">
                    <a:tint val="75000"/>
                  </a:prstClr>
                </a:solidFill>
              </a:rPr>
              <a:pPr/>
              <a:t>2024/6/17</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24B6F517-0920-4272-BA94-1A4F7F5215DB}"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1526049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hasCustomPrompt="1"/>
          </p:nvPr>
        </p:nvSpPr>
        <p:spPr>
          <a:xfrm>
            <a:off x="838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hasCustomPrompt="1"/>
          </p:nvPr>
        </p:nvSpPr>
        <p:spPr>
          <a:xfrm>
            <a:off x="6172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760FBDFE-C587-4B4C-A407-44438C67B59E}" type="datetimeFigureOut">
              <a:rPr lang="zh-CN" altLang="en-US" smtClean="0"/>
              <a:t>2024/6/17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9AE70B2-8BF9-45C0-BB95-33D1B9D3A854}" type="slidenum">
              <a:rPr lang="zh-CN" altLang="en-US" smtClean="0"/>
              <a:t>‹#›</a:t>
            </a:fld>
            <a:endParaRPr lang="zh-CN" altLang="en-US"/>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内容占位符 3"/>
          <p:cNvSpPr>
            <a:spLocks noGrp="1"/>
          </p:cNvSpPr>
          <p:nvPr>
            <p:ph sz="half" idx="2" hasCustomPrompt="1"/>
          </p:nvPr>
        </p:nvSpPr>
        <p:spPr>
          <a:xfrm>
            <a:off x="839788" y="2505075"/>
            <a:ext cx="5157787"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内容占位符 5"/>
          <p:cNvSpPr>
            <a:spLocks noGrp="1"/>
          </p:cNvSpPr>
          <p:nvPr>
            <p:ph sz="quarter" idx="4" hasCustomPrompt="1"/>
          </p:nvPr>
        </p:nvSpPr>
        <p:spPr>
          <a:xfrm>
            <a:off x="6172200" y="2505075"/>
            <a:ext cx="5183188"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760FBDFE-C587-4B4C-A407-44438C67B59E}" type="datetimeFigureOut">
              <a:rPr lang="zh-CN" altLang="en-US" smtClean="0"/>
              <a:t>2024/6/17</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49AE70B2-8BF9-45C0-BB95-33D1B9D3A854}" type="slidenum">
              <a:rPr lang="zh-CN" altLang="en-US" smtClean="0"/>
              <a:t>‹#›</a:t>
            </a:fld>
            <a:endParaRPr lang="zh-CN" altLang="en-US"/>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760FBDFE-C587-4B4C-A407-44438C67B59E}" type="datetimeFigureOut">
              <a:rPr lang="zh-CN" altLang="en-US" smtClean="0"/>
              <a:t>2024/6/17</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a:t>
            </a:fld>
            <a:endParaRPr lang="zh-CN" altLang="en-US"/>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760FBDFE-C587-4B4C-A407-44438C67B59E}" type="datetimeFigureOut">
              <a:rPr lang="zh-CN" altLang="en-US" smtClean="0"/>
              <a:t>2024/6/17</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49AE70B2-8BF9-45C0-BB95-33D1B9D3A854}" type="slidenum">
              <a:rPr lang="zh-CN" altLang="en-US" smtClean="0"/>
              <a:t>‹#›</a:t>
            </a:fld>
            <a:endParaRPr lang="zh-CN" altLang="en-US"/>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p:cNvSpPr>
            <a:spLocks noGrp="1"/>
          </p:cNvSpPr>
          <p:nvPr>
            <p:ph type="dt" sz="half" idx="10"/>
          </p:nvPr>
        </p:nvSpPr>
        <p:spPr/>
        <p:txBody>
          <a:bodyPr/>
          <a:lstStyle/>
          <a:p>
            <a:fld id="{2AE5E687-5F6E-4505-9DC7-8DE7D9177317}" type="datetimeFigureOut">
              <a:rPr lang="zh-CN" altLang="en-US" smtClean="0"/>
              <a:t>2024/6/17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1D24C2D-8F08-4340-B08C-32FFA9F56940}" type="slidenum">
              <a:rPr lang="zh-CN" altLang="en-US" smtClean="0"/>
              <a:t>‹#›</a:t>
            </a:fld>
            <a:endParaRPr lang="zh-CN" altLang="en-US"/>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p:cNvSpPr>
            <a:spLocks noGrp="1"/>
          </p:cNvSpPr>
          <p:nvPr>
            <p:ph type="dt" sz="half" idx="10"/>
          </p:nvPr>
        </p:nvSpPr>
        <p:spPr/>
        <p:txBody>
          <a:bodyPr/>
          <a:lstStyle/>
          <a:p>
            <a:fld id="{9EFD9D74-47D9-4702-A33C-335B63B48DBF}" type="datetimeFigureOut">
              <a:rPr lang="zh-CN" altLang="en-US" smtClean="0"/>
              <a:t>2024/6/17</a:t>
            </a:fld>
            <a:endParaRPr lang="zh-CN" altLang="en-US" dirty="0"/>
          </a:p>
        </p:txBody>
      </p:sp>
      <p:sp>
        <p:nvSpPr>
          <p:cNvPr id="6" name="页脚占位符 5"/>
          <p:cNvSpPr>
            <a:spLocks noGrp="1"/>
          </p:cNvSpPr>
          <p:nvPr>
            <p:ph type="ftr" sz="quarter" idx="11"/>
          </p:nvPr>
        </p:nvSpPr>
        <p:spPr/>
        <p:txBody>
          <a:bodyPr/>
          <a:lstStyle/>
          <a:p>
            <a:endParaRPr lang="zh-CN" altLang="en-US" dirty="0"/>
          </a:p>
        </p:txBody>
      </p:sp>
      <p:sp>
        <p:nvSpPr>
          <p:cNvPr id="7" name="灯片编号占位符 6"/>
          <p:cNvSpPr>
            <a:spLocks noGrp="1"/>
          </p:cNvSpPr>
          <p:nvPr>
            <p:ph type="sldNum" sz="quarter" idx="12"/>
          </p:nvPr>
        </p:nvSpPr>
        <p:spPr/>
        <p:txBody>
          <a:bodyPr/>
          <a:lstStyle/>
          <a:p>
            <a:fld id="{FABC47A4-756D-490B-A52F-7D9E2C9FC05F}" type="slidenum">
              <a:rPr lang="zh-CN" altLang="en-US" smtClean="0"/>
              <a:t>‹#›</a:t>
            </a:fld>
            <a:endParaRPr lang="zh-CN" altLang="en-US"/>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ags" Target="../tags/tag2.xml"/><Relationship Id="rId18" Type="http://schemas.openxmlformats.org/officeDocument/2006/relationships/tags" Target="../tags/tag7.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17" Type="http://schemas.openxmlformats.org/officeDocument/2006/relationships/tags" Target="../tags/tag6.xml"/><Relationship Id="rId2" Type="http://schemas.openxmlformats.org/officeDocument/2006/relationships/slideLayout" Target="../slideLayouts/slideLayout13.xml"/><Relationship Id="rId16" Type="http://schemas.openxmlformats.org/officeDocument/2006/relationships/tags" Target="../tags/tag5.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tags" Target="../tags/tag4.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ags" Target="../tags/tag3.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alphaModFix amt="5000"/>
          </a:blip>
          <a:srcRect/>
          <a:stretch>
            <a:fillRect/>
          </a:stretch>
        </a:blip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0FBDFE-C587-4B4C-A407-44438C67B59E}" type="datetimeFigureOut">
              <a:rPr lang="zh-CN" altLang="en-US" smtClean="0"/>
              <a:t>2024/6/17</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dirty="0"/>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AE70B2-8BF9-45C0-BB95-33D1B9D3A854}" type="slidenum">
              <a:rPr lang="zh-CN" altLang="en-US" smtClean="0"/>
              <a:t>‹#›</a:t>
            </a:fld>
            <a:endParaRPr lang="zh-CN"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a:gsLst>
            <a:gs pos="0">
              <a:schemeClr val="bg2"/>
            </a:gs>
            <a:gs pos="100000">
              <a:schemeClr val="bg2">
                <a:lumMod val="85000"/>
              </a:schemeClr>
            </a:gs>
          </a:gsLst>
          <a:lin ang="5400000" scaled="0"/>
        </a:gra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3"/>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dirty="0"/>
              <a:t>单击此处编辑母版标题样式</a:t>
            </a:r>
          </a:p>
        </p:txBody>
      </p:sp>
      <p:sp>
        <p:nvSpPr>
          <p:cNvPr id="3" name="文本占位符 2"/>
          <p:cNvSpPr>
            <a:spLocks noGrp="1"/>
          </p:cNvSpPr>
          <p:nvPr>
            <p:ph type="body" idx="1"/>
            <p:custDataLst>
              <p:tags r:id="rId14"/>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2"/>
            <p:custDataLst>
              <p:tags r:id="rId15"/>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latin typeface="Arial" panose="020B0604020202020204" pitchFamily="34" charset="0"/>
                <a:ea typeface="微软雅黑" panose="020B0503020204020204" pitchFamily="34" charset="-122"/>
              </a:defRPr>
            </a:lvl1pPr>
          </a:lstStyle>
          <a:p>
            <a:fld id="{760FBDFE-C587-4B4C-A407-44438C67B59E}" type="datetimeFigureOut">
              <a:rPr lang="zh-CN" altLang="en-US" smtClean="0"/>
              <a:t>2024/6/17</a:t>
            </a:fld>
            <a:endParaRPr lang="zh-CN" altLang="en-US"/>
          </a:p>
        </p:txBody>
      </p:sp>
      <p:sp>
        <p:nvSpPr>
          <p:cNvPr id="5" name="页脚占位符 4"/>
          <p:cNvSpPr>
            <a:spLocks noGrp="1"/>
          </p:cNvSpPr>
          <p:nvPr>
            <p:ph type="ftr" sz="quarter" idx="3"/>
            <p:custDataLst>
              <p:tags r:id="rId16"/>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latin typeface="Arial" panose="020B0604020202020204" pitchFamily="34" charset="0"/>
                <a:ea typeface="微软雅黑" panose="020B0503020204020204" pitchFamily="34" charset="-122"/>
              </a:defRPr>
            </a:lvl1pPr>
          </a:lstStyle>
          <a:p>
            <a:endParaRPr lang="zh-CN" altLang="en-US" dirty="0"/>
          </a:p>
        </p:txBody>
      </p:sp>
      <p:sp>
        <p:nvSpPr>
          <p:cNvPr id="6" name="灯片编号占位符 5"/>
          <p:cNvSpPr>
            <a:spLocks noGrp="1"/>
          </p:cNvSpPr>
          <p:nvPr>
            <p:ph type="sldNum" sz="quarter" idx="4"/>
            <p:custDataLst>
              <p:tags r:id="rId17"/>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latin typeface="Arial" panose="020B0604020202020204" pitchFamily="34" charset="0"/>
                <a:ea typeface="微软雅黑" panose="020B0503020204020204" pitchFamily="34" charset="-122"/>
              </a:defRPr>
            </a:lvl1pPr>
          </a:lstStyle>
          <a:p>
            <a:fld id="{49AE70B2-8BF9-45C0-BB95-33D1B9D3A854}" type="slidenum">
              <a:rPr lang="zh-CN" altLang="en-US" smtClean="0"/>
              <a:t>‹#›</a:t>
            </a:fld>
            <a:endParaRPr lang="zh-CN" altLang="en-US" dirty="0"/>
          </a:p>
        </p:txBody>
      </p:sp>
      <p:sp>
        <p:nvSpPr>
          <p:cNvPr id="7" name="KSO_TEMPLATE" hidden="1"/>
          <p:cNvSpPr/>
          <p:nvPr>
            <p:custDataLst>
              <p:tags r:id="rId18"/>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Arial" panose="020B0604020202020204" pitchFamily="34" charset="0"/>
          <a:ea typeface="微软雅黑" panose="020B0503020204020204" pitchFamily="34" charset="-122"/>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B39740-66CD-4E0D-A87F-3991BAE86264}" type="datetimeFigureOut">
              <a:rPr lang="zh-CN" altLang="en-US" smtClean="0">
                <a:solidFill>
                  <a:prstClr val="black">
                    <a:tint val="75000"/>
                  </a:prstClr>
                </a:solidFill>
              </a:rPr>
              <a:pPr/>
              <a:t>2024/6/17</a:t>
            </a:fld>
            <a:endParaRPr lang="zh-CN" altLang="en-US">
              <a:solidFill>
                <a:prstClr val="black">
                  <a:tint val="75000"/>
                </a:prstClr>
              </a:solidFill>
            </a:endParaRPr>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B6F517-0920-4272-BA94-1A4F7F5215DB}"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26036152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3" Type="http://schemas.openxmlformats.org/officeDocument/2006/relationships/tags" Target="../tags/tag76.xml"/><Relationship Id="rId2" Type="http://schemas.openxmlformats.org/officeDocument/2006/relationships/tags" Target="../tags/tag75.xml"/><Relationship Id="rId1" Type="http://schemas.openxmlformats.org/officeDocument/2006/relationships/tags" Target="../tags/tag74.xml"/><Relationship Id="rId5" Type="http://schemas.openxmlformats.org/officeDocument/2006/relationships/image" Target="../media/image1.jpeg"/><Relationship Id="rId4"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ags" Target="../tags/tag77.xml"/></Relationships>
</file>

<file path=ppt/slides/_rels/slide12.xml.rels><?xml version="1.0" encoding="UTF-8" standalone="yes"?>
<Relationships xmlns="http://schemas.openxmlformats.org/package/2006/relationships"><Relationship Id="rId3" Type="http://schemas.openxmlformats.org/officeDocument/2006/relationships/tags" Target="../tags/tag80.xml"/><Relationship Id="rId2" Type="http://schemas.openxmlformats.org/officeDocument/2006/relationships/tags" Target="../tags/tag79.xml"/><Relationship Id="rId1" Type="http://schemas.openxmlformats.org/officeDocument/2006/relationships/tags" Target="../tags/tag78.xml"/><Relationship Id="rId5" Type="http://schemas.openxmlformats.org/officeDocument/2006/relationships/image" Target="../media/image1.jpeg"/><Relationship Id="rId4"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ags" Target="../tags/tag81.xml"/><Relationship Id="rId5" Type="http://schemas.openxmlformats.org/officeDocument/2006/relationships/image" Target="../media/image6.jpeg"/><Relationship Id="rId4" Type="http://schemas.openxmlformats.org/officeDocument/2006/relationships/image" Target="../media/image5.jpeg"/></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ags" Target="../tags/tag82.xml"/><Relationship Id="rId4" Type="http://schemas.openxmlformats.org/officeDocument/2006/relationships/image" Target="../media/image7.jpeg"/></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ags" Target="../tags/tag83.xml"/></Relationships>
</file>

<file path=ppt/slides/_rels/slide16.xml.rels><?xml version="1.0" encoding="UTF-8" standalone="yes"?>
<Relationships xmlns="http://schemas.openxmlformats.org/package/2006/relationships"><Relationship Id="rId3" Type="http://schemas.openxmlformats.org/officeDocument/2006/relationships/tags" Target="../tags/tag86.xml"/><Relationship Id="rId2" Type="http://schemas.openxmlformats.org/officeDocument/2006/relationships/tags" Target="../tags/tag85.xml"/><Relationship Id="rId1" Type="http://schemas.openxmlformats.org/officeDocument/2006/relationships/tags" Target="../tags/tag84.xml"/><Relationship Id="rId5" Type="http://schemas.openxmlformats.org/officeDocument/2006/relationships/image" Target="../media/image1.jpeg"/><Relationship Id="rId4"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ags" Target="../tags/tag87.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ags" Target="../tags/tag88.xml"/></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90.xml"/><Relationship Id="rId1" Type="http://schemas.openxmlformats.org/officeDocument/2006/relationships/tags" Target="../tags/tag89.xml"/><Relationship Id="rId5" Type="http://schemas.openxmlformats.org/officeDocument/2006/relationships/image" Target="../media/image8.png"/><Relationship Id="rId4" Type="http://schemas.openxmlformats.org/officeDocument/2006/relationships/image" Target="../media/image1.jpe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ags" Target="../tags/tag64.xml"/></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92.xml"/><Relationship Id="rId1" Type="http://schemas.openxmlformats.org/officeDocument/2006/relationships/tags" Target="../tags/tag91.xml"/><Relationship Id="rId5" Type="http://schemas.openxmlformats.org/officeDocument/2006/relationships/image" Target="../media/image8.png"/><Relationship Id="rId4" Type="http://schemas.openxmlformats.org/officeDocument/2006/relationships/image" Target="../media/image1.jpeg"/></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3.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4.xml"/></Relationships>
</file>

<file path=ppt/slides/_rels/slide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ags" Target="../tags/tag95.xml"/></Relationships>
</file>

<file path=ppt/slides/_rels/slide2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slideLayout" Target="../slideLayouts/slideLayout2.xml"/><Relationship Id="rId1" Type="http://schemas.openxmlformats.org/officeDocument/2006/relationships/tags" Target="../tags/tag96.xml"/><Relationship Id="rId4" Type="http://schemas.openxmlformats.org/officeDocument/2006/relationships/image" Target="../media/image10.png"/></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7.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8.xml"/></Relationships>
</file>

<file path=ppt/slides/_rels/slide2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99.xml"/><Relationship Id="rId1" Type="http://schemas.openxmlformats.org/officeDocument/2006/relationships/themeOverride" Target="../theme/themeOverride1.xml"/><Relationship Id="rId4" Type="http://schemas.openxmlformats.org/officeDocument/2006/relationships/image" Target="../media/image1.jpeg"/></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0.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ags" Target="../tags/tag65.xml"/><Relationship Id="rId4" Type="http://schemas.openxmlformats.org/officeDocument/2006/relationships/image" Target="../media/image4.png"/></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2.xml"/></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3.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ags" Target="../tags/tag66.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ags" Target="../tags/tag67.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ags" Target="../tags/tag68.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ags" Target="../tags/tag69.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ags" Target="../tags/tag70.xml"/></Relationships>
</file>

<file path=ppt/slides/_rels/slide9.xml.rels><?xml version="1.0" encoding="UTF-8" standalone="yes"?>
<Relationships xmlns="http://schemas.openxmlformats.org/package/2006/relationships"><Relationship Id="rId3" Type="http://schemas.openxmlformats.org/officeDocument/2006/relationships/tags" Target="../tags/tag73.xml"/><Relationship Id="rId2" Type="http://schemas.openxmlformats.org/officeDocument/2006/relationships/tags" Target="../tags/tag72.xml"/><Relationship Id="rId1" Type="http://schemas.openxmlformats.org/officeDocument/2006/relationships/tags" Target="../tags/tag71.xml"/><Relationship Id="rId5" Type="http://schemas.openxmlformats.org/officeDocument/2006/relationships/image" Target="../media/image1.jpeg"/><Relationship Id="rId4"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图片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31695" y="217805"/>
            <a:ext cx="7851140" cy="2544445"/>
          </a:xfrm>
          <a:prstGeom prst="rect">
            <a:avLst/>
          </a:prstGeom>
        </p:spPr>
      </p:pic>
      <p:sp>
        <p:nvSpPr>
          <p:cNvPr id="10" name="矩形 9"/>
          <p:cNvSpPr/>
          <p:nvPr/>
        </p:nvSpPr>
        <p:spPr>
          <a:xfrm>
            <a:off x="0" y="2274179"/>
            <a:ext cx="12192000" cy="19939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1" name="文本框 10"/>
          <p:cNvSpPr txBox="1"/>
          <p:nvPr/>
        </p:nvSpPr>
        <p:spPr>
          <a:xfrm>
            <a:off x="0" y="2297942"/>
            <a:ext cx="12192000" cy="1941557"/>
          </a:xfrm>
          <a:prstGeom prst="rect">
            <a:avLst/>
          </a:prstGeom>
          <a:noFill/>
        </p:spPr>
        <p:txBody>
          <a:bodyPr wrap="square" lIns="90170" tIns="46990" rIns="90170" bIns="46990" rtlCol="0">
            <a:spAutoFit/>
          </a:bodyPr>
          <a:lstStyle/>
          <a:p>
            <a:pPr algn="ctr">
              <a:lnSpc>
                <a:spcPts val="7200"/>
              </a:lnSpc>
              <a:defRPr/>
            </a:pPr>
            <a:r>
              <a:rPr lang="zh-CN" altLang="en-US" sz="4400" b="1" dirty="0" smtClean="0">
                <a:solidFill>
                  <a:prstClr val="white"/>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sym typeface="+mn-ea"/>
              </a:rPr>
              <a:t>数字经济与管理学院</a:t>
            </a:r>
            <a:endParaRPr lang="en-US" altLang="zh-CN" sz="4400" b="1" dirty="0" smtClean="0">
              <a:solidFill>
                <a:prstClr val="white"/>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sym typeface="+mn-ea"/>
            </a:endParaRPr>
          </a:p>
          <a:p>
            <a:pPr algn="ctr">
              <a:lnSpc>
                <a:spcPts val="7200"/>
              </a:lnSpc>
              <a:defRPr/>
            </a:pPr>
            <a:r>
              <a:rPr lang="zh-CN" altLang="en-US" sz="4400" b="1" dirty="0" smtClean="0">
                <a:solidFill>
                  <a:prstClr val="white"/>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sym typeface="+mn-ea"/>
              </a:rPr>
              <a:t>诚信考试主题班会</a:t>
            </a:r>
            <a:endParaRPr lang="zh-CN" altLang="en-US" sz="4400" b="1" dirty="0">
              <a:solidFill>
                <a:prstClr val="white"/>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sym typeface="+mn-ea"/>
            </a:endParaRPr>
          </a:p>
        </p:txBody>
      </p:sp>
      <p:sp>
        <p:nvSpPr>
          <p:cNvPr id="12" name="直接连接符 27"/>
          <p:cNvSpPr>
            <a:spLocks noChangeShapeType="1"/>
          </p:cNvSpPr>
          <p:nvPr/>
        </p:nvSpPr>
        <p:spPr bwMode="auto">
          <a:xfrm>
            <a:off x="0" y="5022415"/>
            <a:ext cx="4007768" cy="0"/>
          </a:xfrm>
          <a:prstGeom prst="line">
            <a:avLst/>
          </a:prstGeom>
          <a:noFill/>
          <a:ln w="9525" cap="flat" cmpd="sng">
            <a:solidFill>
              <a:srgbClr val="C00000"/>
            </a:solidFill>
            <a:bevel/>
          </a:ln>
        </p:spPr>
        <p:txBody>
          <a:bodyPr/>
          <a:lstStyle/>
          <a:p>
            <a:endParaRPr lang="zh-CN" altLang="en-US">
              <a:solidFill>
                <a:prstClr val="black"/>
              </a:solidFill>
              <a:latin typeface="等线" panose="02010600030101010101" charset="-122"/>
              <a:ea typeface="等线" panose="02010600030101010101" charset="-122"/>
            </a:endParaRPr>
          </a:p>
        </p:txBody>
      </p:sp>
      <p:sp>
        <p:nvSpPr>
          <p:cNvPr id="13" name="直接连接符 29"/>
          <p:cNvSpPr>
            <a:spLocks noChangeShapeType="1"/>
          </p:cNvSpPr>
          <p:nvPr/>
        </p:nvSpPr>
        <p:spPr bwMode="auto">
          <a:xfrm>
            <a:off x="0" y="5087502"/>
            <a:ext cx="4007768" cy="12700"/>
          </a:xfrm>
          <a:prstGeom prst="line">
            <a:avLst/>
          </a:prstGeom>
          <a:noFill/>
          <a:ln w="9525" cap="flat" cmpd="sng">
            <a:solidFill>
              <a:srgbClr val="C00000"/>
            </a:solidFill>
            <a:bevel/>
          </a:ln>
        </p:spPr>
        <p:txBody>
          <a:bodyPr/>
          <a:lstStyle/>
          <a:p>
            <a:endParaRPr lang="zh-CN" altLang="en-US">
              <a:solidFill>
                <a:prstClr val="black"/>
              </a:solidFill>
              <a:latin typeface="等线" panose="02010600030101010101" charset="-122"/>
              <a:ea typeface="等线" panose="02010600030101010101" charset="-122"/>
            </a:endParaRPr>
          </a:p>
        </p:txBody>
      </p:sp>
      <p:sp>
        <p:nvSpPr>
          <p:cNvPr id="14" name="直接连接符 31"/>
          <p:cNvSpPr>
            <a:spLocks noChangeShapeType="1"/>
          </p:cNvSpPr>
          <p:nvPr/>
        </p:nvSpPr>
        <p:spPr bwMode="auto">
          <a:xfrm>
            <a:off x="0" y="5154177"/>
            <a:ext cx="4007768" cy="12700"/>
          </a:xfrm>
          <a:prstGeom prst="line">
            <a:avLst/>
          </a:prstGeom>
          <a:noFill/>
          <a:ln w="9525" cap="flat" cmpd="sng">
            <a:solidFill>
              <a:srgbClr val="C00000"/>
            </a:solidFill>
            <a:bevel/>
          </a:ln>
        </p:spPr>
        <p:txBody>
          <a:bodyPr/>
          <a:lstStyle/>
          <a:p>
            <a:endParaRPr lang="zh-CN" altLang="en-US">
              <a:solidFill>
                <a:prstClr val="black"/>
              </a:solidFill>
              <a:latin typeface="等线" panose="02010600030101010101" charset="-122"/>
              <a:ea typeface="等线" panose="02010600030101010101" charset="-122"/>
            </a:endParaRPr>
          </a:p>
        </p:txBody>
      </p:sp>
      <p:sp>
        <p:nvSpPr>
          <p:cNvPr id="15" name="直接连接符 27"/>
          <p:cNvSpPr>
            <a:spLocks noChangeShapeType="1"/>
          </p:cNvSpPr>
          <p:nvPr/>
        </p:nvSpPr>
        <p:spPr bwMode="auto">
          <a:xfrm>
            <a:off x="8544272" y="5022415"/>
            <a:ext cx="3647728" cy="25400"/>
          </a:xfrm>
          <a:prstGeom prst="line">
            <a:avLst/>
          </a:prstGeom>
          <a:noFill/>
          <a:ln w="9525" cap="flat" cmpd="sng">
            <a:solidFill>
              <a:srgbClr val="C00000"/>
            </a:solidFill>
            <a:bevel/>
          </a:ln>
        </p:spPr>
        <p:txBody>
          <a:bodyPr/>
          <a:lstStyle/>
          <a:p>
            <a:endParaRPr lang="zh-CN" altLang="en-US">
              <a:solidFill>
                <a:prstClr val="black"/>
              </a:solidFill>
              <a:latin typeface="等线" panose="02010600030101010101" charset="-122"/>
              <a:ea typeface="等线" panose="02010600030101010101" charset="-122"/>
            </a:endParaRPr>
          </a:p>
        </p:txBody>
      </p:sp>
      <p:sp>
        <p:nvSpPr>
          <p:cNvPr id="16" name="直接连接符 29"/>
          <p:cNvSpPr>
            <a:spLocks noChangeShapeType="1"/>
          </p:cNvSpPr>
          <p:nvPr/>
        </p:nvSpPr>
        <p:spPr bwMode="auto">
          <a:xfrm>
            <a:off x="8544272" y="5100202"/>
            <a:ext cx="3647728" cy="12700"/>
          </a:xfrm>
          <a:prstGeom prst="line">
            <a:avLst/>
          </a:prstGeom>
          <a:noFill/>
          <a:ln w="9525" cap="flat" cmpd="sng">
            <a:solidFill>
              <a:srgbClr val="C00000"/>
            </a:solidFill>
            <a:bevel/>
          </a:ln>
        </p:spPr>
        <p:txBody>
          <a:bodyPr/>
          <a:lstStyle/>
          <a:p>
            <a:endParaRPr lang="zh-CN" altLang="en-US">
              <a:solidFill>
                <a:prstClr val="black"/>
              </a:solidFill>
              <a:latin typeface="等线" panose="02010600030101010101" charset="-122"/>
              <a:ea typeface="等线" panose="02010600030101010101" charset="-122"/>
            </a:endParaRPr>
          </a:p>
        </p:txBody>
      </p:sp>
      <p:sp>
        <p:nvSpPr>
          <p:cNvPr id="17" name="直接连接符 31"/>
          <p:cNvSpPr>
            <a:spLocks noChangeShapeType="1"/>
          </p:cNvSpPr>
          <p:nvPr/>
        </p:nvSpPr>
        <p:spPr bwMode="auto">
          <a:xfrm flipV="1">
            <a:off x="8544272" y="5179577"/>
            <a:ext cx="3647728" cy="10278"/>
          </a:xfrm>
          <a:prstGeom prst="line">
            <a:avLst/>
          </a:prstGeom>
          <a:noFill/>
          <a:ln w="9525" cap="flat" cmpd="sng">
            <a:solidFill>
              <a:srgbClr val="C00000"/>
            </a:solidFill>
            <a:bevel/>
          </a:ln>
        </p:spPr>
        <p:txBody>
          <a:bodyPr/>
          <a:lstStyle/>
          <a:p>
            <a:endParaRPr lang="zh-CN" altLang="en-US">
              <a:solidFill>
                <a:prstClr val="black"/>
              </a:solidFill>
              <a:latin typeface="等线" panose="02010600030101010101" charset="-122"/>
              <a:ea typeface="等线" panose="02010600030101010101" charset="-122"/>
            </a:endParaRPr>
          </a:p>
        </p:txBody>
      </p:sp>
      <p:sp>
        <p:nvSpPr>
          <p:cNvPr id="18" name="文本框 17"/>
          <p:cNvSpPr txBox="1"/>
          <p:nvPr/>
        </p:nvSpPr>
        <p:spPr>
          <a:xfrm>
            <a:off x="3996193" y="4630416"/>
            <a:ext cx="4491390" cy="646331"/>
          </a:xfrm>
          <a:prstGeom prst="rect">
            <a:avLst/>
          </a:prstGeom>
          <a:noFill/>
        </p:spPr>
        <p:txBody>
          <a:bodyPr wrap="square" rtlCol="0">
            <a:spAutoFit/>
          </a:bodyPr>
          <a:lstStyle/>
          <a:p>
            <a:pPr algn="ctr">
              <a:lnSpc>
                <a:spcPct val="150000"/>
              </a:lnSpc>
            </a:pPr>
            <a:r>
              <a:rPr lang="en-US" altLang="zh-CN" sz="2400" dirty="0" smtClean="0">
                <a:solidFill>
                  <a:prstClr val="black"/>
                </a:solidFill>
                <a:latin typeface="华文仿宋" panose="02010600040101010101" charset="-122"/>
                <a:ea typeface="华文仿宋" panose="02010600040101010101" charset="-122"/>
                <a:cs typeface="华文仿宋" panose="02010600040101010101" charset="-122"/>
                <a:sym typeface="+mn-ea"/>
              </a:rPr>
              <a:t>2024</a:t>
            </a:r>
            <a:r>
              <a:rPr lang="zh-CN" altLang="en-US" sz="2400" dirty="0" smtClean="0">
                <a:solidFill>
                  <a:prstClr val="black"/>
                </a:solidFill>
                <a:latin typeface="华文仿宋" panose="02010600040101010101" charset="-122"/>
                <a:ea typeface="华文仿宋" panose="02010600040101010101" charset="-122"/>
                <a:cs typeface="华文仿宋" panose="02010600040101010101" charset="-122"/>
                <a:sym typeface="+mn-ea"/>
              </a:rPr>
              <a:t>年</a:t>
            </a:r>
            <a:r>
              <a:rPr lang="en-US" altLang="zh-CN" sz="2400" dirty="0">
                <a:solidFill>
                  <a:prstClr val="black"/>
                </a:solidFill>
                <a:latin typeface="华文仿宋" panose="02010600040101010101" charset="-122"/>
                <a:ea typeface="华文仿宋" panose="02010600040101010101" charset="-122"/>
                <a:cs typeface="华文仿宋" panose="02010600040101010101" charset="-122"/>
                <a:sym typeface="+mn-ea"/>
              </a:rPr>
              <a:t>6</a:t>
            </a:r>
            <a:r>
              <a:rPr lang="zh-CN" altLang="en-US" sz="2400" dirty="0" smtClean="0">
                <a:solidFill>
                  <a:prstClr val="black"/>
                </a:solidFill>
                <a:latin typeface="华文仿宋" panose="02010600040101010101" charset="-122"/>
                <a:ea typeface="华文仿宋" panose="02010600040101010101" charset="-122"/>
                <a:cs typeface="华文仿宋" panose="02010600040101010101" charset="-122"/>
                <a:sym typeface="+mn-ea"/>
              </a:rPr>
              <a:t>月</a:t>
            </a:r>
            <a:endParaRPr lang="en-US" altLang="zh-CN" sz="2400" dirty="0">
              <a:solidFill>
                <a:prstClr val="black"/>
              </a:solidFill>
              <a:latin typeface="华文仿宋" panose="02010600040101010101" charset="-122"/>
              <a:ea typeface="华文仿宋" panose="02010600040101010101" charset="-122"/>
              <a:cs typeface="华文仿宋" panose="02010600040101010101" charset="-122"/>
            </a:endParaRPr>
          </a:p>
        </p:txBody>
      </p:sp>
      <p:pic>
        <p:nvPicPr>
          <p:cNvPr id="19" name="图片 18"/>
          <p:cNvPicPr>
            <a:picLocks noChangeAspect="1"/>
          </p:cNvPicPr>
          <p:nvPr/>
        </p:nvPicPr>
        <p:blipFill>
          <a:blip r:embed="rId3"/>
          <a:stretch>
            <a:fillRect/>
          </a:stretch>
        </p:blipFill>
        <p:spPr>
          <a:xfrm>
            <a:off x="8944686" y="24976"/>
            <a:ext cx="3127978" cy="888324"/>
          </a:xfrm>
          <a:prstGeom prst="rect">
            <a:avLst/>
          </a:prstGeom>
        </p:spPr>
      </p:pic>
    </p:spTree>
    <p:extLst>
      <p:ext uri="{BB962C8B-B14F-4D97-AF65-F5344CB8AC3E}">
        <p14:creationId xmlns:p14="http://schemas.microsoft.com/office/powerpoint/2010/main" val="29903752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1">
          <a:blip r:embed="rId5">
            <a:alphaModFix amt="5000"/>
          </a:blip>
          <a:stretch>
            <a:fillRect/>
          </a:stretch>
        </a:blipFill>
        <a:effectLst/>
      </p:bgPr>
    </p:bg>
    <p:spTree>
      <p:nvGrpSpPr>
        <p:cNvPr id="1" name=""/>
        <p:cNvGrpSpPr/>
        <p:nvPr/>
      </p:nvGrpSpPr>
      <p:grpSpPr>
        <a:xfrm>
          <a:off x="0" y="0"/>
          <a:ext cx="0" cy="0"/>
          <a:chOff x="0" y="0"/>
          <a:chExt cx="0" cy="0"/>
        </a:xfrm>
      </p:grpSpPr>
      <p:sp>
        <p:nvSpPr>
          <p:cNvPr id="3" name="标题 2"/>
          <p:cNvSpPr>
            <a:spLocks noGrp="1"/>
          </p:cNvSpPr>
          <p:nvPr>
            <p:ph type="title"/>
            <p:custDataLst>
              <p:tags r:id="rId2"/>
            </p:custDataLst>
          </p:nvPr>
        </p:nvSpPr>
        <p:spPr/>
        <p:txBody>
          <a:bodyPr/>
          <a:lstStyle/>
          <a:p>
            <a:r>
              <a:rPr lang="zh-CN" altLang="en-US"/>
              <a:t>减轻处分的情况：</a:t>
            </a:r>
          </a:p>
        </p:txBody>
      </p:sp>
      <p:sp>
        <p:nvSpPr>
          <p:cNvPr id="2" name="内容占位符 1"/>
          <p:cNvSpPr>
            <a:spLocks noGrp="1"/>
          </p:cNvSpPr>
          <p:nvPr>
            <p:ph idx="1"/>
            <p:custDataLst>
              <p:tags r:id="rId3"/>
            </p:custDataLst>
          </p:nvPr>
        </p:nvSpPr>
        <p:spPr>
          <a:xfrm>
            <a:off x="418465" y="1870710"/>
            <a:ext cx="10968990" cy="2761615"/>
          </a:xfrm>
        </p:spPr>
        <p:txBody>
          <a:bodyPr/>
          <a:lstStyle/>
          <a:p>
            <a:r>
              <a:rPr lang="zh-CN" altLang="en-US" dirty="0">
                <a:latin typeface="黑体" panose="02010609060101010101" charset="-122"/>
                <a:ea typeface="黑体" panose="02010609060101010101" charset="-122"/>
                <a:cs typeface="黑体" panose="02010609060101010101" charset="-122"/>
              </a:rPr>
              <a:t>（一）事发后能主动承认错误，如实交代错误事实，积极退赃，悔改表现突出者；</a:t>
            </a:r>
          </a:p>
          <a:p>
            <a:r>
              <a:rPr lang="en-US" altLang="zh-CN" dirty="0">
                <a:latin typeface="黑体" panose="02010609060101010101" charset="-122"/>
                <a:ea typeface="黑体" panose="02010609060101010101" charset="-122"/>
                <a:cs typeface="黑体" panose="02010609060101010101" charset="-122"/>
              </a:rPr>
              <a:t> (</a:t>
            </a:r>
            <a:r>
              <a:rPr dirty="0">
                <a:latin typeface="黑体" panose="02010609060101010101" charset="-122"/>
                <a:ea typeface="黑体" panose="02010609060101010101" charset="-122"/>
                <a:cs typeface="黑体" panose="02010609060101010101" charset="-122"/>
              </a:rPr>
              <a:t>二</a:t>
            </a:r>
            <a:r>
              <a:rPr lang="en-US" altLang="zh-CN" dirty="0">
                <a:latin typeface="黑体" panose="02010609060101010101" charset="-122"/>
                <a:ea typeface="黑体" panose="02010609060101010101" charset="-122"/>
                <a:cs typeface="黑体" panose="02010609060101010101" charset="-122"/>
              </a:rPr>
              <a:t>) 确系他人胁迫或诱骗，并能主动揭发，认错态度较好的</a:t>
            </a:r>
            <a:r>
              <a:rPr dirty="0">
                <a:latin typeface="黑体" panose="02010609060101010101" charset="-122"/>
                <a:ea typeface="黑体" panose="02010609060101010101" charset="-122"/>
                <a:cs typeface="黑体" panose="02010609060101010101" charset="-122"/>
              </a:rPr>
              <a:t>；</a:t>
            </a:r>
          </a:p>
          <a:p>
            <a:r>
              <a:rPr lang="en-US" altLang="zh-CN" dirty="0">
                <a:latin typeface="黑体" panose="02010609060101010101" charset="-122"/>
                <a:ea typeface="黑体" panose="02010609060101010101" charset="-122"/>
                <a:cs typeface="黑体" panose="02010609060101010101" charset="-122"/>
              </a:rPr>
              <a:t> (</a:t>
            </a:r>
            <a:r>
              <a:rPr dirty="0">
                <a:latin typeface="黑体" panose="02010609060101010101" charset="-122"/>
                <a:ea typeface="黑体" panose="02010609060101010101" charset="-122"/>
                <a:cs typeface="黑体" panose="02010609060101010101" charset="-122"/>
              </a:rPr>
              <a:t>三</a:t>
            </a:r>
            <a:r>
              <a:rPr lang="en-US" altLang="zh-CN" dirty="0">
                <a:latin typeface="黑体" panose="02010609060101010101" charset="-122"/>
                <a:ea typeface="黑体" panose="02010609060101010101" charset="-122"/>
                <a:cs typeface="黑体" panose="02010609060101010101" charset="-122"/>
              </a:rPr>
              <a:t>) 确系他人胁迫或诱骗，并能主动揭发，认错态度较好的</a:t>
            </a:r>
            <a:r>
              <a:rPr dirty="0">
                <a:latin typeface="黑体" panose="02010609060101010101" charset="-122"/>
                <a:ea typeface="黑体" panose="02010609060101010101" charset="-122"/>
                <a:cs typeface="黑体" panose="02010609060101010101" charset="-122"/>
              </a:rPr>
              <a:t>；</a:t>
            </a:r>
          </a:p>
          <a:p>
            <a:r>
              <a:rPr dirty="0">
                <a:latin typeface="黑体" panose="02010609060101010101" charset="-122"/>
                <a:ea typeface="黑体" panose="02010609060101010101" charset="-122"/>
                <a:cs typeface="黑体" panose="02010609060101010101" charset="-122"/>
              </a:rPr>
              <a:t>（四）其他可减轻处分的。</a:t>
            </a:r>
          </a:p>
        </p:txBody>
      </p:sp>
    </p:spTree>
    <p:custDataLst>
      <p:tags r:id="rId1"/>
    </p:custData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rotWithShape="1">
          <a:blip r:embed="rId3">
            <a:alphaModFix amt="28000"/>
          </a:blip>
          <a:stretch>
            <a:fillRect/>
          </a:stretch>
        </a:blipFill>
        <a:effectLst/>
      </p:bgPr>
    </p:bg>
    <p:spTree>
      <p:nvGrpSpPr>
        <p:cNvPr id="1" name=""/>
        <p:cNvGrpSpPr/>
        <p:nvPr/>
      </p:nvGrpSpPr>
      <p:grpSpPr>
        <a:xfrm>
          <a:off x="0" y="0"/>
          <a:ext cx="0" cy="0"/>
          <a:chOff x="0" y="0"/>
          <a:chExt cx="0" cy="0"/>
        </a:xfrm>
      </p:grpSpPr>
      <p:grpSp>
        <p:nvGrpSpPr>
          <p:cNvPr id="14" name="组合 13"/>
          <p:cNvGrpSpPr/>
          <p:nvPr/>
        </p:nvGrpSpPr>
        <p:grpSpPr>
          <a:xfrm>
            <a:off x="3244850" y="2947035"/>
            <a:ext cx="5951855" cy="847725"/>
            <a:chOff x="6188" y="3460"/>
            <a:chExt cx="9373" cy="1335"/>
          </a:xfrm>
        </p:grpSpPr>
        <p:grpSp>
          <p:nvGrpSpPr>
            <p:cNvPr id="15" name="组合 14"/>
            <p:cNvGrpSpPr/>
            <p:nvPr/>
          </p:nvGrpSpPr>
          <p:grpSpPr>
            <a:xfrm>
              <a:off x="6188" y="3460"/>
              <a:ext cx="9222" cy="1335"/>
              <a:chOff x="12225" y="5513"/>
              <a:chExt cx="9222" cy="1335"/>
            </a:xfrm>
          </p:grpSpPr>
          <p:sp>
            <p:nvSpPr>
              <p:cNvPr id="16" name="椭圆 15"/>
              <p:cNvSpPr/>
              <p:nvPr/>
            </p:nvSpPr>
            <p:spPr>
              <a:xfrm>
                <a:off x="12225" y="5642"/>
                <a:ext cx="1237" cy="1206"/>
              </a:xfrm>
              <a:prstGeom prst="ellipse">
                <a:avLst/>
              </a:prstGeom>
              <a:solidFill>
                <a:schemeClr val="accent5">
                  <a:lumMod val="75000"/>
                </a:schemeClr>
              </a:solidFill>
              <a:ln>
                <a:noFill/>
              </a:ln>
            </p:spPr>
            <p:txBody>
              <a:bodyPr wrap="square">
                <a:spAutoFit/>
              </a:bodyPr>
              <a:lstStyle/>
              <a:p>
                <a:pPr algn="ctr" defTabSz="866775" fontAlgn="base">
                  <a:spcAft>
                    <a:spcPct val="0"/>
                  </a:spcAft>
                  <a:buNone/>
                </a:pPr>
                <a:endParaRPr lang="zh-CN" altLang="en-US" cap="all" dirty="0">
                  <a:solidFill>
                    <a:srgbClr val="3A3A3A"/>
                  </a:solidFill>
                  <a:cs typeface="Arial" panose="020B0604020202020204" pitchFamily="34" charset="0"/>
                </a:endParaRPr>
              </a:p>
            </p:txBody>
          </p:sp>
          <p:sp>
            <p:nvSpPr>
              <p:cNvPr id="17" name="文本框 16"/>
              <p:cNvSpPr txBox="1"/>
              <p:nvPr/>
            </p:nvSpPr>
            <p:spPr>
              <a:xfrm>
                <a:off x="12519" y="5513"/>
                <a:ext cx="740" cy="1307"/>
              </a:xfrm>
              <a:prstGeom prst="rect">
                <a:avLst/>
              </a:prstGeom>
              <a:noFill/>
            </p:spPr>
            <p:txBody>
              <a:bodyPr wrap="square" rtlCol="0">
                <a:spAutoFit/>
              </a:bodyPr>
              <a:lstStyle/>
              <a:p>
                <a:pPr>
                  <a:lnSpc>
                    <a:spcPct val="150000"/>
                  </a:lnSpc>
                </a:pPr>
                <a:r>
                  <a:rPr lang="en-US" altLang="zh-CN" sz="3200" b="1" dirty="0">
                    <a:solidFill>
                      <a:schemeClr val="bg1"/>
                    </a:solidFill>
                  </a:rPr>
                  <a:t>2</a:t>
                </a:r>
              </a:p>
            </p:txBody>
          </p:sp>
          <p:cxnSp>
            <p:nvCxnSpPr>
              <p:cNvPr id="18" name="直接连接符 17"/>
              <p:cNvCxnSpPr/>
              <p:nvPr/>
            </p:nvCxnSpPr>
            <p:spPr>
              <a:xfrm>
                <a:off x="12844" y="5665"/>
                <a:ext cx="8603" cy="6"/>
              </a:xfrm>
              <a:prstGeom prst="line">
                <a:avLst/>
              </a:prstGeom>
              <a:ln w="381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 name="直接连接符 18"/>
              <p:cNvCxnSpPr/>
              <p:nvPr/>
            </p:nvCxnSpPr>
            <p:spPr>
              <a:xfrm>
                <a:off x="12879" y="6813"/>
                <a:ext cx="8553" cy="5"/>
              </a:xfrm>
              <a:prstGeom prst="line">
                <a:avLst/>
              </a:prstGeom>
              <a:ln w="381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sp>
          <p:nvSpPr>
            <p:cNvPr id="20" name="文本框 19"/>
            <p:cNvSpPr txBox="1"/>
            <p:nvPr/>
          </p:nvSpPr>
          <p:spPr>
            <a:xfrm>
              <a:off x="7727" y="3573"/>
              <a:ext cx="7834" cy="1161"/>
            </a:xfrm>
            <a:prstGeom prst="rect">
              <a:avLst/>
            </a:prstGeom>
            <a:noFill/>
          </p:spPr>
          <p:txBody>
            <a:bodyPr wrap="square" rtlCol="0">
              <a:spAutoFit/>
            </a:bodyPr>
            <a:lstStyle/>
            <a:p>
              <a:pPr>
                <a:lnSpc>
                  <a:spcPct val="150000"/>
                </a:lnSpc>
              </a:pPr>
              <a:r>
                <a:rPr lang="zh-CN" altLang="en-US" sz="2800" b="1" dirty="0">
                  <a:solidFill>
                    <a:schemeClr val="bg2">
                      <a:lumMod val="25000"/>
                    </a:schemeClr>
                  </a:solidFill>
                </a:rPr>
                <a:t>处分期与申请</a:t>
              </a:r>
              <a:r>
                <a:rPr lang="zh-CN" altLang="en-US" sz="2800" b="1" dirty="0" smtClean="0">
                  <a:solidFill>
                    <a:schemeClr val="bg2">
                      <a:lumMod val="25000"/>
                    </a:schemeClr>
                  </a:solidFill>
                </a:rPr>
                <a:t>处分解除的流程</a:t>
              </a:r>
              <a:endParaRPr lang="zh-CN" altLang="en-US" sz="2800" b="1" dirty="0">
                <a:solidFill>
                  <a:schemeClr val="bg2">
                    <a:lumMod val="25000"/>
                  </a:schemeClr>
                </a:solidFill>
              </a:endParaRPr>
            </a:p>
          </p:txBody>
        </p:sp>
      </p:grpSp>
    </p:spTree>
    <p:custDataLst>
      <p:tags r:id="rId1"/>
    </p:custData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rotWithShape="1">
          <a:blip r:embed="rId5">
            <a:alphaModFix amt="5000"/>
          </a:blip>
          <a:stretch>
            <a:fillRect/>
          </a:stretch>
        </a:blipFill>
        <a:effectLst/>
      </p:bgPr>
    </p:bg>
    <p:spTree>
      <p:nvGrpSpPr>
        <p:cNvPr id="1" name=""/>
        <p:cNvGrpSpPr/>
        <p:nvPr/>
      </p:nvGrpSpPr>
      <p:grpSpPr>
        <a:xfrm>
          <a:off x="0" y="0"/>
          <a:ext cx="0" cy="0"/>
          <a:chOff x="0" y="0"/>
          <a:chExt cx="0" cy="0"/>
        </a:xfrm>
      </p:grpSpPr>
      <p:sp>
        <p:nvSpPr>
          <p:cNvPr id="3" name="标题 2"/>
          <p:cNvSpPr>
            <a:spLocks noGrp="1"/>
          </p:cNvSpPr>
          <p:nvPr>
            <p:ph type="title"/>
            <p:custDataLst>
              <p:tags r:id="rId2"/>
            </p:custDataLst>
          </p:nvPr>
        </p:nvSpPr>
        <p:spPr>
          <a:xfrm>
            <a:off x="346075" y="974090"/>
            <a:ext cx="11209655" cy="713105"/>
          </a:xfrm>
        </p:spPr>
        <p:txBody>
          <a:bodyPr/>
          <a:lstStyle/>
          <a:p>
            <a:r>
              <a:rPr lang="zh-CN" altLang="en-US"/>
              <a:t>处分期</a:t>
            </a:r>
          </a:p>
        </p:txBody>
      </p:sp>
      <p:sp>
        <p:nvSpPr>
          <p:cNvPr id="2" name="内容占位符 1"/>
          <p:cNvSpPr>
            <a:spLocks noGrp="1"/>
          </p:cNvSpPr>
          <p:nvPr>
            <p:ph idx="1"/>
            <p:custDataLst>
              <p:tags r:id="rId3"/>
            </p:custDataLst>
          </p:nvPr>
        </p:nvSpPr>
        <p:spPr>
          <a:xfrm>
            <a:off x="142240" y="2169160"/>
            <a:ext cx="11202035" cy="3837940"/>
          </a:xfrm>
        </p:spPr>
        <p:txBody>
          <a:bodyPr>
            <a:noAutofit/>
          </a:bodyPr>
          <a:lstStyle/>
          <a:p>
            <a:r>
              <a:rPr lang="zh-CN" altLang="en-US" sz="2400" dirty="0"/>
              <a:t>纪律处分的处分期为6-12个月，其中警告、严重警告的处分期为6个月，记过、留校察看的处分期为12个月，自处分决定生效之日起计算，学生提出申诉且结论发生变化的，除免予处分外，处分期仍自原处分生效之日起计算；学生在受处分期间休学的时间不计入处分期。</a:t>
            </a:r>
          </a:p>
        </p:txBody>
      </p:sp>
      <p:sp>
        <p:nvSpPr>
          <p:cNvPr id="5" name="文本框 4"/>
          <p:cNvSpPr txBox="1"/>
          <p:nvPr/>
        </p:nvSpPr>
        <p:spPr>
          <a:xfrm>
            <a:off x="2260600" y="2574925"/>
            <a:ext cx="4064000" cy="368300"/>
          </a:xfrm>
          <a:prstGeom prst="rect">
            <a:avLst/>
          </a:prstGeom>
          <a:noFill/>
        </p:spPr>
        <p:txBody>
          <a:bodyPr wrap="square" rtlCol="0">
            <a:spAutoFit/>
          </a:bodyPr>
          <a:lstStyle/>
          <a:p>
            <a:endParaRPr lang="zh-CN" altLang="en-US"/>
          </a:p>
        </p:txBody>
      </p:sp>
    </p:spTree>
    <p:custDataLst>
      <p:tags r:id="rId1"/>
    </p:custData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rotWithShape="1">
          <a:blip r:embed="rId3">
            <a:alphaModFix amt="5000"/>
          </a:blip>
          <a:stretch>
            <a:fillRect/>
          </a:stretch>
        </a:blipFill>
        <a:effectLst/>
      </p:bgPr>
    </p:bg>
    <p:spTree>
      <p:nvGrpSpPr>
        <p:cNvPr id="1" name=""/>
        <p:cNvGrpSpPr/>
        <p:nvPr/>
      </p:nvGrpSpPr>
      <p:grpSpPr>
        <a:xfrm>
          <a:off x="0" y="0"/>
          <a:ext cx="0" cy="0"/>
          <a:chOff x="0" y="0"/>
          <a:chExt cx="0" cy="0"/>
        </a:xfrm>
      </p:grpSpPr>
      <p:grpSp>
        <p:nvGrpSpPr>
          <p:cNvPr id="4" name="组合 3"/>
          <p:cNvGrpSpPr/>
          <p:nvPr/>
        </p:nvGrpSpPr>
        <p:grpSpPr>
          <a:xfrm>
            <a:off x="306705" y="154940"/>
            <a:ext cx="2287905" cy="469900"/>
            <a:chOff x="266701" y="180974"/>
            <a:chExt cx="1229577" cy="561975"/>
          </a:xfrm>
        </p:grpSpPr>
        <p:sp>
          <p:nvSpPr>
            <p:cNvPr id="5" name="圆角矩形 4"/>
            <p:cNvSpPr/>
            <p:nvPr/>
          </p:nvSpPr>
          <p:spPr>
            <a:xfrm>
              <a:off x="266701" y="180974"/>
              <a:ext cx="1229577" cy="561975"/>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文本框 5"/>
            <p:cNvSpPr txBox="1"/>
            <p:nvPr/>
          </p:nvSpPr>
          <p:spPr>
            <a:xfrm>
              <a:off x="626394" y="241728"/>
              <a:ext cx="869543" cy="440467"/>
            </a:xfrm>
            <a:prstGeom prst="rect">
              <a:avLst/>
            </a:prstGeom>
            <a:noFill/>
          </p:spPr>
          <p:txBody>
            <a:bodyPr wrap="square" rtlCol="0">
              <a:spAutoFit/>
            </a:bodyPr>
            <a:lstStyle/>
            <a:p>
              <a:pPr>
                <a:defRPr/>
              </a:pPr>
              <a:r>
                <a:rPr lang="zh-CN" altLang="en-US" b="1" noProof="1">
                  <a:solidFill>
                    <a:schemeClr val="bg1"/>
                  </a:solidFill>
                  <a:latin typeface="微软雅黑" panose="020B0503020204020204" pitchFamily="34" charset="-122"/>
                  <a:ea typeface="微软雅黑" panose="020B0503020204020204" pitchFamily="34" charset="-122"/>
                </a:rPr>
                <a:t>处分流程</a:t>
              </a:r>
            </a:p>
          </p:txBody>
        </p:sp>
      </p:grpSp>
      <p:pic>
        <p:nvPicPr>
          <p:cNvPr id="25" name="图片 24" descr="未命名文件 (10)"/>
          <p:cNvPicPr>
            <a:picLocks noChangeAspect="1"/>
          </p:cNvPicPr>
          <p:nvPr/>
        </p:nvPicPr>
        <p:blipFill>
          <a:blip r:embed="rId4"/>
          <a:stretch>
            <a:fillRect/>
          </a:stretch>
        </p:blipFill>
        <p:spPr>
          <a:xfrm>
            <a:off x="858289" y="880802"/>
            <a:ext cx="4688840" cy="5253355"/>
          </a:xfrm>
          <a:prstGeom prst="rect">
            <a:avLst/>
          </a:prstGeom>
        </p:spPr>
      </p:pic>
      <p:pic>
        <p:nvPicPr>
          <p:cNvPr id="26" name="图片 25" descr="未命名文件 (7)"/>
          <p:cNvPicPr>
            <a:picLocks noChangeAspect="1"/>
          </p:cNvPicPr>
          <p:nvPr/>
        </p:nvPicPr>
        <p:blipFill>
          <a:blip r:embed="rId5"/>
          <a:stretch>
            <a:fillRect/>
          </a:stretch>
        </p:blipFill>
        <p:spPr>
          <a:xfrm>
            <a:off x="5898111" y="880802"/>
            <a:ext cx="5331528" cy="5253355"/>
          </a:xfrm>
          <a:prstGeom prst="rect">
            <a:avLst/>
          </a:prstGeom>
        </p:spPr>
      </p:pic>
      <p:sp>
        <p:nvSpPr>
          <p:cNvPr id="27" name="文本框 26"/>
          <p:cNvSpPr txBox="1"/>
          <p:nvPr/>
        </p:nvSpPr>
        <p:spPr>
          <a:xfrm>
            <a:off x="1908175" y="6287566"/>
            <a:ext cx="2274570" cy="523220"/>
          </a:xfrm>
          <a:prstGeom prst="rect">
            <a:avLst/>
          </a:prstGeom>
          <a:noFill/>
        </p:spPr>
        <p:txBody>
          <a:bodyPr wrap="square" rtlCol="0">
            <a:spAutoFit/>
          </a:bodyPr>
          <a:lstStyle/>
          <a:p>
            <a:pPr algn="ctr"/>
            <a:r>
              <a:rPr lang="zh-CN" altLang="en-US" sz="1400" dirty="0"/>
              <a:t>学生纪律处分程序流程图</a:t>
            </a:r>
            <a:r>
              <a:rPr lang="en-US" altLang="zh-CN" sz="1400" dirty="0" smtClean="0"/>
              <a:t>1   </a:t>
            </a:r>
            <a:r>
              <a:rPr lang="zh-CN" altLang="en-US" sz="1400" dirty="0" smtClean="0"/>
              <a:t>涉及考试处分</a:t>
            </a:r>
            <a:endParaRPr lang="en-US" altLang="zh-CN" sz="1400" dirty="0"/>
          </a:p>
        </p:txBody>
      </p:sp>
      <p:sp>
        <p:nvSpPr>
          <p:cNvPr id="28" name="文本框 27"/>
          <p:cNvSpPr txBox="1"/>
          <p:nvPr/>
        </p:nvSpPr>
        <p:spPr>
          <a:xfrm>
            <a:off x="7426590" y="6287566"/>
            <a:ext cx="2274570" cy="306705"/>
          </a:xfrm>
          <a:prstGeom prst="rect">
            <a:avLst/>
          </a:prstGeom>
          <a:noFill/>
        </p:spPr>
        <p:txBody>
          <a:bodyPr wrap="square" rtlCol="0">
            <a:spAutoFit/>
          </a:bodyPr>
          <a:lstStyle/>
          <a:p>
            <a:r>
              <a:rPr lang="zh-CN" altLang="en-US" sz="1400"/>
              <a:t>学生纪律处分程序流程图</a:t>
            </a:r>
            <a:r>
              <a:rPr lang="en-US" altLang="zh-CN" sz="1400"/>
              <a:t>2</a:t>
            </a:r>
          </a:p>
        </p:txBody>
      </p:sp>
    </p:spTree>
    <p:custDataLst>
      <p:tags r:id="rId1"/>
    </p:custData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rotWithShape="1">
          <a:blip r:embed="rId3">
            <a:alphaModFix amt="5000"/>
          </a:blip>
          <a:stretch>
            <a:fillRect/>
          </a:stretch>
        </a:blipFill>
        <a:effectLst/>
      </p:bgPr>
    </p:bg>
    <p:spTree>
      <p:nvGrpSpPr>
        <p:cNvPr id="1" name=""/>
        <p:cNvGrpSpPr/>
        <p:nvPr/>
      </p:nvGrpSpPr>
      <p:grpSpPr>
        <a:xfrm>
          <a:off x="0" y="0"/>
          <a:ext cx="0" cy="0"/>
          <a:chOff x="0" y="0"/>
          <a:chExt cx="0" cy="0"/>
        </a:xfrm>
      </p:grpSpPr>
      <p:grpSp>
        <p:nvGrpSpPr>
          <p:cNvPr id="2" name="组合 1"/>
          <p:cNvGrpSpPr/>
          <p:nvPr/>
        </p:nvGrpSpPr>
        <p:grpSpPr>
          <a:xfrm>
            <a:off x="306705" y="154940"/>
            <a:ext cx="2287905" cy="469900"/>
            <a:chOff x="266701" y="180974"/>
            <a:chExt cx="1229577" cy="561975"/>
          </a:xfrm>
        </p:grpSpPr>
        <p:sp>
          <p:nvSpPr>
            <p:cNvPr id="3" name="圆角矩形 2"/>
            <p:cNvSpPr/>
            <p:nvPr/>
          </p:nvSpPr>
          <p:spPr>
            <a:xfrm>
              <a:off x="266701" y="180974"/>
              <a:ext cx="1229577" cy="561975"/>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文本框 3"/>
            <p:cNvSpPr txBox="1"/>
            <p:nvPr/>
          </p:nvSpPr>
          <p:spPr>
            <a:xfrm>
              <a:off x="354030" y="241728"/>
              <a:ext cx="1142023" cy="440467"/>
            </a:xfrm>
            <a:prstGeom prst="rect">
              <a:avLst/>
            </a:prstGeom>
            <a:noFill/>
          </p:spPr>
          <p:txBody>
            <a:bodyPr wrap="square" rtlCol="0">
              <a:spAutoFit/>
            </a:bodyPr>
            <a:lstStyle/>
            <a:p>
              <a:pPr>
                <a:defRPr/>
              </a:pPr>
              <a:r>
                <a:rPr lang="zh-CN" altLang="en-US" b="1" noProof="1">
                  <a:solidFill>
                    <a:schemeClr val="bg1"/>
                  </a:solidFill>
                  <a:latin typeface="微软雅黑" panose="020B0503020204020204" pitchFamily="34" charset="-122"/>
                  <a:ea typeface="微软雅黑" panose="020B0503020204020204" pitchFamily="34" charset="-122"/>
                </a:rPr>
                <a:t>申请处分解除流程</a:t>
              </a:r>
            </a:p>
          </p:txBody>
        </p:sp>
      </p:grpSp>
      <p:sp>
        <p:nvSpPr>
          <p:cNvPr id="24" name="文本框 23"/>
          <p:cNvSpPr txBox="1"/>
          <p:nvPr/>
        </p:nvSpPr>
        <p:spPr>
          <a:xfrm>
            <a:off x="4205374" y="1670338"/>
            <a:ext cx="6591935" cy="3692525"/>
          </a:xfrm>
          <a:prstGeom prst="rect">
            <a:avLst/>
          </a:prstGeom>
          <a:noFill/>
        </p:spPr>
        <p:txBody>
          <a:bodyPr wrap="square" rtlCol="0">
            <a:spAutoFit/>
          </a:bodyPr>
          <a:lstStyle/>
          <a:p>
            <a:r>
              <a:rPr lang="zh-CN" altLang="en-US"/>
              <a:t>学生申请解除纪律处分流程：</a:t>
            </a:r>
          </a:p>
          <a:p>
            <a:r>
              <a:rPr lang="zh-CN" altLang="en-US"/>
              <a:t>（一）受纪律处分学生本人提出书面申请，填写《学生纪律处分解除审批表》，申请书中须如实写明受处分以来的思想状况和现实表现，并将申请书、《学生纪律处分解除审批表》交学院；</a:t>
            </a:r>
          </a:p>
          <a:p>
            <a:r>
              <a:rPr lang="zh-CN" altLang="en-US"/>
              <a:t>（二）由学院组织召开班会，介绍其在处分期内的综合表现，由班级全体同学进行表决，同意人数达到全班人数的2/3及以上为有效；</a:t>
            </a:r>
          </a:p>
          <a:p>
            <a:r>
              <a:rPr lang="en-US" altLang="zh-CN"/>
              <a:t>      </a:t>
            </a:r>
            <a:r>
              <a:rPr lang="zh-CN" altLang="en-US"/>
              <a:t>学院根据申请者处分考察期内的实际表现，对照有关规定要求，在《学生纪律处分解除申请表》上明确填写班级表决情况和是否同意进行解除处分的评议意见后，交至相关学生管理部门。</a:t>
            </a:r>
          </a:p>
          <a:p>
            <a:r>
              <a:rPr lang="en-US" altLang="zh-CN"/>
              <a:t>      </a:t>
            </a:r>
            <a:r>
              <a:rPr lang="zh-CN" altLang="en-US"/>
              <a:t>相关学生管理部门根据学院意见，结合个别谈话和召开座谈会等形式，充分了解申请人受处分以后的现实表现，并在《学生纪律处分解除审批表》明确填写是否同意解除处分的决定。</a:t>
            </a:r>
          </a:p>
        </p:txBody>
      </p:sp>
      <p:sp>
        <p:nvSpPr>
          <p:cNvPr id="25" name="文本框 24"/>
          <p:cNvSpPr txBox="1"/>
          <p:nvPr/>
        </p:nvSpPr>
        <p:spPr>
          <a:xfrm>
            <a:off x="1189124" y="5632738"/>
            <a:ext cx="2532380" cy="306705"/>
          </a:xfrm>
          <a:prstGeom prst="rect">
            <a:avLst/>
          </a:prstGeom>
          <a:noFill/>
        </p:spPr>
        <p:txBody>
          <a:bodyPr wrap="square" rtlCol="0">
            <a:spAutoFit/>
          </a:bodyPr>
          <a:lstStyle/>
          <a:p>
            <a:r>
              <a:rPr lang="zh-CN" altLang="en-US" sz="1400"/>
              <a:t>学生纪律处分解除程序流程图</a:t>
            </a:r>
          </a:p>
        </p:txBody>
      </p:sp>
      <p:pic>
        <p:nvPicPr>
          <p:cNvPr id="26" name="图片 25" descr="未命名文件 (11)"/>
          <p:cNvPicPr>
            <a:picLocks noChangeAspect="1"/>
          </p:cNvPicPr>
          <p:nvPr/>
        </p:nvPicPr>
        <p:blipFill>
          <a:blip r:embed="rId4"/>
          <a:stretch>
            <a:fillRect/>
          </a:stretch>
        </p:blipFill>
        <p:spPr>
          <a:xfrm>
            <a:off x="1475509" y="955328"/>
            <a:ext cx="1958975" cy="4570730"/>
          </a:xfrm>
          <a:prstGeom prst="rect">
            <a:avLst/>
          </a:prstGeom>
        </p:spPr>
      </p:pic>
    </p:spTree>
    <p:custDataLst>
      <p:tags r:id="rId1"/>
    </p:custData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rotWithShape="1">
          <a:blip r:embed="rId3">
            <a:alphaModFix amt="32000"/>
          </a:blip>
          <a:stretch>
            <a:fillRect/>
          </a:stretch>
        </a:blipFill>
        <a:effectLst/>
      </p:bgPr>
    </p:bg>
    <p:spTree>
      <p:nvGrpSpPr>
        <p:cNvPr id="1" name=""/>
        <p:cNvGrpSpPr/>
        <p:nvPr/>
      </p:nvGrpSpPr>
      <p:grpSpPr>
        <a:xfrm>
          <a:off x="0" y="0"/>
          <a:ext cx="0" cy="0"/>
          <a:chOff x="0" y="0"/>
          <a:chExt cx="0" cy="0"/>
        </a:xfrm>
      </p:grpSpPr>
      <p:grpSp>
        <p:nvGrpSpPr>
          <p:cNvPr id="21" name="组合 20"/>
          <p:cNvGrpSpPr/>
          <p:nvPr/>
        </p:nvGrpSpPr>
        <p:grpSpPr>
          <a:xfrm>
            <a:off x="3168015" y="2748280"/>
            <a:ext cx="5855970" cy="847725"/>
            <a:chOff x="6188" y="3460"/>
            <a:chExt cx="9222" cy="1335"/>
          </a:xfrm>
        </p:grpSpPr>
        <p:grpSp>
          <p:nvGrpSpPr>
            <p:cNvPr id="22" name="组合 21"/>
            <p:cNvGrpSpPr/>
            <p:nvPr/>
          </p:nvGrpSpPr>
          <p:grpSpPr>
            <a:xfrm>
              <a:off x="6188" y="3460"/>
              <a:ext cx="9222" cy="1335"/>
              <a:chOff x="12225" y="5513"/>
              <a:chExt cx="9222" cy="1335"/>
            </a:xfrm>
          </p:grpSpPr>
          <p:sp>
            <p:nvSpPr>
              <p:cNvPr id="23" name="椭圆 22"/>
              <p:cNvSpPr/>
              <p:nvPr/>
            </p:nvSpPr>
            <p:spPr>
              <a:xfrm>
                <a:off x="12225" y="5642"/>
                <a:ext cx="1237" cy="1206"/>
              </a:xfrm>
              <a:prstGeom prst="ellipse">
                <a:avLst/>
              </a:prstGeom>
              <a:solidFill>
                <a:schemeClr val="accent5">
                  <a:lumMod val="75000"/>
                </a:schemeClr>
              </a:solidFill>
              <a:ln>
                <a:noFill/>
              </a:ln>
            </p:spPr>
            <p:txBody>
              <a:bodyPr wrap="square">
                <a:spAutoFit/>
              </a:bodyPr>
              <a:lstStyle/>
              <a:p>
                <a:pPr algn="ctr" defTabSz="866775" fontAlgn="base">
                  <a:spcAft>
                    <a:spcPct val="0"/>
                  </a:spcAft>
                  <a:buNone/>
                </a:pPr>
                <a:endParaRPr lang="zh-CN" altLang="en-US" cap="all" dirty="0">
                  <a:solidFill>
                    <a:srgbClr val="3A3A3A"/>
                  </a:solidFill>
                  <a:cs typeface="Arial" panose="020B0604020202020204" pitchFamily="34" charset="0"/>
                </a:endParaRPr>
              </a:p>
            </p:txBody>
          </p:sp>
          <p:sp>
            <p:nvSpPr>
              <p:cNvPr id="24" name="文本框 23"/>
              <p:cNvSpPr txBox="1"/>
              <p:nvPr/>
            </p:nvSpPr>
            <p:spPr>
              <a:xfrm>
                <a:off x="12519" y="5513"/>
                <a:ext cx="740" cy="1307"/>
              </a:xfrm>
              <a:prstGeom prst="rect">
                <a:avLst/>
              </a:prstGeom>
              <a:noFill/>
            </p:spPr>
            <p:txBody>
              <a:bodyPr wrap="square" rtlCol="0">
                <a:spAutoFit/>
              </a:bodyPr>
              <a:lstStyle/>
              <a:p>
                <a:pPr>
                  <a:lnSpc>
                    <a:spcPct val="150000"/>
                  </a:lnSpc>
                </a:pPr>
                <a:r>
                  <a:rPr lang="en-US" altLang="zh-CN" sz="3200" b="1" dirty="0">
                    <a:solidFill>
                      <a:schemeClr val="bg1"/>
                    </a:solidFill>
                  </a:rPr>
                  <a:t>3</a:t>
                </a:r>
              </a:p>
            </p:txBody>
          </p:sp>
          <p:cxnSp>
            <p:nvCxnSpPr>
              <p:cNvPr id="25" name="直接连接符 24"/>
              <p:cNvCxnSpPr/>
              <p:nvPr/>
            </p:nvCxnSpPr>
            <p:spPr>
              <a:xfrm>
                <a:off x="12844" y="5665"/>
                <a:ext cx="8603" cy="6"/>
              </a:xfrm>
              <a:prstGeom prst="line">
                <a:avLst/>
              </a:prstGeom>
              <a:ln w="381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26" name="直接连接符 25"/>
              <p:cNvCxnSpPr/>
              <p:nvPr/>
            </p:nvCxnSpPr>
            <p:spPr>
              <a:xfrm>
                <a:off x="12879" y="6813"/>
                <a:ext cx="8553" cy="5"/>
              </a:xfrm>
              <a:prstGeom prst="line">
                <a:avLst/>
              </a:prstGeom>
              <a:ln w="381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sp>
          <p:nvSpPr>
            <p:cNvPr id="27" name="文本框 26"/>
            <p:cNvSpPr txBox="1"/>
            <p:nvPr/>
          </p:nvSpPr>
          <p:spPr>
            <a:xfrm>
              <a:off x="9171" y="3573"/>
              <a:ext cx="5661" cy="1161"/>
            </a:xfrm>
            <a:prstGeom prst="rect">
              <a:avLst/>
            </a:prstGeom>
            <a:noFill/>
          </p:spPr>
          <p:txBody>
            <a:bodyPr wrap="square" rtlCol="0">
              <a:spAutoFit/>
            </a:bodyPr>
            <a:lstStyle/>
            <a:p>
              <a:pPr>
                <a:lnSpc>
                  <a:spcPct val="150000"/>
                </a:lnSpc>
              </a:pPr>
              <a:r>
                <a:rPr lang="zh-CN" altLang="en-US" sz="2800" b="1" dirty="0">
                  <a:solidFill>
                    <a:schemeClr val="bg2">
                      <a:lumMod val="25000"/>
                    </a:schemeClr>
                  </a:solidFill>
                </a:rPr>
                <a:t>处分解除的要求</a:t>
              </a:r>
            </a:p>
          </p:txBody>
        </p:sp>
      </p:grpSp>
    </p:spTree>
    <p:custDataLst>
      <p:tags r:id="rId1"/>
    </p:custData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rotWithShape="1">
          <a:blip r:embed="rId5">
            <a:alphaModFix amt="5000"/>
          </a:blip>
          <a:stretch>
            <a:fillRect/>
          </a:stretch>
        </a:blipFill>
        <a:effectLst/>
      </p:bgPr>
    </p:bg>
    <p:spTree>
      <p:nvGrpSpPr>
        <p:cNvPr id="1" name=""/>
        <p:cNvGrpSpPr/>
        <p:nvPr/>
      </p:nvGrpSpPr>
      <p:grpSpPr>
        <a:xfrm>
          <a:off x="0" y="0"/>
          <a:ext cx="0" cy="0"/>
          <a:chOff x="0" y="0"/>
          <a:chExt cx="0" cy="0"/>
        </a:xfrm>
      </p:grpSpPr>
      <p:sp>
        <p:nvSpPr>
          <p:cNvPr id="3" name="标题 2"/>
          <p:cNvSpPr>
            <a:spLocks noGrp="1"/>
          </p:cNvSpPr>
          <p:nvPr>
            <p:ph type="title"/>
            <p:custDataLst>
              <p:tags r:id="rId2"/>
            </p:custDataLst>
          </p:nvPr>
        </p:nvSpPr>
        <p:spPr/>
        <p:txBody>
          <a:bodyPr/>
          <a:lstStyle/>
          <a:p>
            <a:r>
              <a:rPr lang="zh-CN" altLang="en-US"/>
              <a:t>纪律处分的解除的适用类型</a:t>
            </a:r>
          </a:p>
        </p:txBody>
      </p:sp>
      <p:sp>
        <p:nvSpPr>
          <p:cNvPr id="2" name="内容占位符 1"/>
          <p:cNvSpPr>
            <a:spLocks noGrp="1"/>
          </p:cNvSpPr>
          <p:nvPr>
            <p:ph idx="1"/>
            <p:custDataLst>
              <p:tags r:id="rId3"/>
            </p:custDataLst>
          </p:nvPr>
        </p:nvSpPr>
        <p:spPr>
          <a:xfrm>
            <a:off x="520700" y="2062480"/>
            <a:ext cx="11056620" cy="2733040"/>
          </a:xfrm>
        </p:spPr>
        <p:txBody>
          <a:bodyPr/>
          <a:lstStyle/>
          <a:p>
            <a:r>
              <a:rPr lang="zh-CN" altLang="en-US" dirty="0"/>
              <a:t>（一）警告；</a:t>
            </a:r>
          </a:p>
          <a:p>
            <a:r>
              <a:rPr lang="zh-CN" altLang="en-US" dirty="0"/>
              <a:t>（二）严重警告；</a:t>
            </a:r>
          </a:p>
          <a:p>
            <a:r>
              <a:rPr lang="zh-CN" altLang="en-US" dirty="0"/>
              <a:t>（三）记过；</a:t>
            </a:r>
          </a:p>
          <a:p>
            <a:r>
              <a:rPr lang="zh-CN" altLang="en-US" dirty="0"/>
              <a:t>（四）留校查看</a:t>
            </a:r>
          </a:p>
        </p:txBody>
      </p:sp>
    </p:spTree>
    <p:custDataLst>
      <p:tags r:id="rId1"/>
    </p:custData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rotWithShape="1">
          <a:blip r:embed="rId3">
            <a:alphaModFix amt="5000"/>
          </a:blip>
          <a:stretch>
            <a:fillRect/>
          </a:stretch>
        </a:blipFill>
        <a:effectLst/>
      </p:bgPr>
    </p:bg>
    <p:spTree>
      <p:nvGrpSpPr>
        <p:cNvPr id="1" name=""/>
        <p:cNvGrpSpPr/>
        <p:nvPr/>
      </p:nvGrpSpPr>
      <p:grpSpPr>
        <a:xfrm>
          <a:off x="0" y="0"/>
          <a:ext cx="0" cy="0"/>
          <a:chOff x="0" y="0"/>
          <a:chExt cx="0" cy="0"/>
        </a:xfrm>
      </p:grpSpPr>
      <p:sp>
        <p:nvSpPr>
          <p:cNvPr id="3" name="内容占位符 2"/>
          <p:cNvSpPr>
            <a:spLocks noGrp="1"/>
          </p:cNvSpPr>
          <p:nvPr>
            <p:ph idx="1"/>
          </p:nvPr>
        </p:nvSpPr>
        <p:spPr>
          <a:xfrm>
            <a:off x="838200" y="1403985"/>
            <a:ext cx="10515600" cy="4351338"/>
          </a:xfrm>
        </p:spPr>
        <p:txBody>
          <a:bodyPr>
            <a:normAutofit lnSpcReduction="10000"/>
          </a:bodyPr>
          <a:lstStyle/>
          <a:p>
            <a:pPr fontAlgn="auto">
              <a:lnSpc>
                <a:spcPct val="200000"/>
              </a:lnSpc>
            </a:pPr>
            <a:r>
              <a:rPr lang="zh-CN" altLang="en-US" sz="1800" b="1"/>
              <a:t>受纪律处分学生申请解除处分，评议合格必须具备以下条件</a:t>
            </a:r>
          </a:p>
          <a:p>
            <a:pPr fontAlgn="auto">
              <a:lnSpc>
                <a:spcPct val="200000"/>
              </a:lnSpc>
            </a:pPr>
            <a:r>
              <a:rPr lang="zh-CN" altLang="en-US" sz="1800"/>
              <a:t>1.纪律处分期满且处分考察期内在籍在校；</a:t>
            </a:r>
          </a:p>
          <a:p>
            <a:pPr fontAlgn="auto">
              <a:lnSpc>
                <a:spcPct val="200000"/>
              </a:lnSpc>
            </a:pPr>
            <a:r>
              <a:rPr lang="zh-CN" altLang="en-US" sz="1800"/>
              <a:t>2.处分期内表现良好，接受教育态度诚恳，遵守学院各项规章制度，处分期内没有其他违法违纪行为；</a:t>
            </a:r>
          </a:p>
          <a:p>
            <a:pPr fontAlgn="auto">
              <a:lnSpc>
                <a:spcPct val="200000"/>
              </a:lnSpc>
            </a:pPr>
            <a:r>
              <a:rPr lang="zh-CN" altLang="en-US" sz="1800"/>
              <a:t>3.学习认真，态度端正，无旷课、迟到、早退等行为；</a:t>
            </a:r>
          </a:p>
          <a:p>
            <a:pPr fontAlgn="auto">
              <a:lnSpc>
                <a:spcPct val="200000"/>
              </a:lnSpc>
            </a:pPr>
            <a:r>
              <a:rPr lang="zh-CN" altLang="en-US" sz="1800"/>
              <a:t>4.积极参加学院和班级组织的各类活动，警告处分期内需获1个及以上行为学分，严重警告处分期内需获2个及以上行为学分，记过处分期内需获3个及以上行为学分，留校察看处分期内需获4个及以上行为学分；</a:t>
            </a:r>
          </a:p>
        </p:txBody>
      </p:sp>
      <p:grpSp>
        <p:nvGrpSpPr>
          <p:cNvPr id="2" name="组合 1"/>
          <p:cNvGrpSpPr/>
          <p:nvPr/>
        </p:nvGrpSpPr>
        <p:grpSpPr>
          <a:xfrm>
            <a:off x="306705" y="164465"/>
            <a:ext cx="2287905" cy="469900"/>
            <a:chOff x="266701" y="180974"/>
            <a:chExt cx="1229577" cy="561975"/>
          </a:xfrm>
        </p:grpSpPr>
        <p:sp>
          <p:nvSpPr>
            <p:cNvPr id="5" name="圆角矩形 4"/>
            <p:cNvSpPr/>
            <p:nvPr/>
          </p:nvSpPr>
          <p:spPr>
            <a:xfrm>
              <a:off x="266701" y="180974"/>
              <a:ext cx="1229577" cy="561975"/>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文本框 5"/>
            <p:cNvSpPr txBox="1"/>
            <p:nvPr/>
          </p:nvSpPr>
          <p:spPr>
            <a:xfrm>
              <a:off x="354030" y="241728"/>
              <a:ext cx="1142023" cy="440467"/>
            </a:xfrm>
            <a:prstGeom prst="rect">
              <a:avLst/>
            </a:prstGeom>
            <a:noFill/>
          </p:spPr>
          <p:txBody>
            <a:bodyPr wrap="square" rtlCol="0">
              <a:spAutoFit/>
            </a:bodyPr>
            <a:lstStyle/>
            <a:p>
              <a:pPr>
                <a:defRPr/>
              </a:pPr>
              <a:r>
                <a:rPr lang="zh-CN" altLang="en-US" b="1" noProof="1">
                  <a:solidFill>
                    <a:schemeClr val="bg1"/>
                  </a:solidFill>
                  <a:latin typeface="微软雅黑" panose="020B0503020204020204" pitchFamily="34" charset="-122"/>
                  <a:ea typeface="微软雅黑" panose="020B0503020204020204" pitchFamily="34" charset="-122"/>
                </a:rPr>
                <a:t>处分解除的要求</a:t>
              </a:r>
            </a:p>
          </p:txBody>
        </p:sp>
      </p:grpSp>
    </p:spTree>
    <p:custDataLst>
      <p:tags r:id="rId1"/>
    </p:custData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rotWithShape="1">
          <a:blip r:embed="rId3">
            <a:alphaModFix amt="5000"/>
          </a:blip>
          <a:stretch>
            <a:fillRect/>
          </a:stretch>
        </a:blipFill>
        <a:effectLst/>
      </p:bgPr>
    </p:bg>
    <p:spTree>
      <p:nvGrpSpPr>
        <p:cNvPr id="1" name=""/>
        <p:cNvGrpSpPr/>
        <p:nvPr/>
      </p:nvGrpSpPr>
      <p:grpSpPr>
        <a:xfrm>
          <a:off x="0" y="0"/>
          <a:ext cx="0" cy="0"/>
          <a:chOff x="0" y="0"/>
          <a:chExt cx="0" cy="0"/>
        </a:xfrm>
      </p:grpSpPr>
      <p:sp>
        <p:nvSpPr>
          <p:cNvPr id="3" name="内容占位符 2"/>
          <p:cNvSpPr>
            <a:spLocks noGrp="1"/>
          </p:cNvSpPr>
          <p:nvPr>
            <p:ph idx="1"/>
          </p:nvPr>
        </p:nvSpPr>
        <p:spPr>
          <a:xfrm>
            <a:off x="838200" y="1502410"/>
            <a:ext cx="10515600" cy="4351338"/>
          </a:xfrm>
        </p:spPr>
        <p:txBody>
          <a:bodyPr>
            <a:noAutofit/>
          </a:bodyPr>
          <a:lstStyle/>
          <a:p>
            <a:pPr>
              <a:lnSpc>
                <a:spcPct val="200000"/>
              </a:lnSpc>
            </a:pPr>
            <a:r>
              <a:rPr lang="zh-CN" altLang="en-US" sz="1800" b="1"/>
              <a:t>受纪律处分学生申请解除处分，评议不合格，处理办法如下</a:t>
            </a:r>
          </a:p>
          <a:p>
            <a:pPr>
              <a:lnSpc>
                <a:spcPct val="200000"/>
              </a:lnSpc>
            </a:pPr>
            <a:r>
              <a:rPr lang="zh-CN" altLang="en-US" sz="1800"/>
              <a:t>1.受警告、严重警告、记过处分，评议不合格的学生，学生管理部门将根据具体情况给予1～3个月处分延长期，处分延长期累计不超过6个月；</a:t>
            </a:r>
          </a:p>
          <a:p>
            <a:pPr>
              <a:lnSpc>
                <a:spcPct val="200000"/>
              </a:lnSpc>
            </a:pPr>
            <a:r>
              <a:rPr lang="zh-CN" altLang="en-US" sz="1800"/>
              <a:t>2.受留校察看处分，评议不合格的学生，学生管理部门将根据具体情况给予1～6个月处分延长期，处分延长期累计不超过12个月。</a:t>
            </a:r>
          </a:p>
          <a:p>
            <a:pPr marL="0" indent="0">
              <a:lnSpc>
                <a:spcPct val="200000"/>
              </a:lnSpc>
              <a:buNone/>
            </a:pPr>
            <a:endParaRPr lang="zh-CN" altLang="en-US" sz="1800" b="1">
              <a:solidFill>
                <a:srgbClr val="FF0000"/>
              </a:solidFill>
              <a:uFillTx/>
            </a:endParaRPr>
          </a:p>
        </p:txBody>
      </p:sp>
      <p:grpSp>
        <p:nvGrpSpPr>
          <p:cNvPr id="2" name="组合 1"/>
          <p:cNvGrpSpPr/>
          <p:nvPr/>
        </p:nvGrpSpPr>
        <p:grpSpPr>
          <a:xfrm>
            <a:off x="306705" y="164465"/>
            <a:ext cx="2287905" cy="469900"/>
            <a:chOff x="266701" y="180974"/>
            <a:chExt cx="1229577" cy="561975"/>
          </a:xfrm>
        </p:grpSpPr>
        <p:sp>
          <p:nvSpPr>
            <p:cNvPr id="5" name="圆角矩形 4"/>
            <p:cNvSpPr/>
            <p:nvPr/>
          </p:nvSpPr>
          <p:spPr>
            <a:xfrm>
              <a:off x="266701" y="180974"/>
              <a:ext cx="1229577" cy="561975"/>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文本框 5"/>
            <p:cNvSpPr txBox="1"/>
            <p:nvPr/>
          </p:nvSpPr>
          <p:spPr>
            <a:xfrm>
              <a:off x="354030" y="241728"/>
              <a:ext cx="1142023" cy="440467"/>
            </a:xfrm>
            <a:prstGeom prst="rect">
              <a:avLst/>
            </a:prstGeom>
            <a:noFill/>
          </p:spPr>
          <p:txBody>
            <a:bodyPr wrap="square" rtlCol="0">
              <a:spAutoFit/>
            </a:bodyPr>
            <a:lstStyle/>
            <a:p>
              <a:pPr>
                <a:defRPr/>
              </a:pPr>
              <a:r>
                <a:rPr lang="zh-CN" altLang="en-US" b="1" noProof="1">
                  <a:solidFill>
                    <a:schemeClr val="bg1"/>
                  </a:solidFill>
                  <a:latin typeface="微软雅黑" panose="020B0503020204020204" pitchFamily="34" charset="-122"/>
                  <a:ea typeface="微软雅黑" panose="020B0503020204020204" pitchFamily="34" charset="-122"/>
                </a:rPr>
                <a:t>处分解除的要求</a:t>
              </a:r>
            </a:p>
          </p:txBody>
        </p:sp>
      </p:grpSp>
    </p:spTree>
    <p:custDataLst>
      <p:tags r:id="rId1"/>
    </p:custData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rotWithShape="1">
          <a:blip r:embed="rId4">
            <a:alphaModFix amt="5000"/>
          </a:blip>
          <a:stretch>
            <a:fillRect/>
          </a:stretch>
        </a:blipFill>
        <a:effectLst/>
      </p:bgPr>
    </p:bg>
    <p:spTree>
      <p:nvGrpSpPr>
        <p:cNvPr id="1" name=""/>
        <p:cNvGrpSpPr/>
        <p:nvPr/>
      </p:nvGrpSpPr>
      <p:grpSpPr>
        <a:xfrm>
          <a:off x="0" y="0"/>
          <a:ext cx="0" cy="0"/>
          <a:chOff x="0" y="0"/>
          <a:chExt cx="0" cy="0"/>
        </a:xfrm>
      </p:grpSpPr>
      <p:sp>
        <p:nvSpPr>
          <p:cNvPr id="3" name="内容占位符 2"/>
          <p:cNvSpPr>
            <a:spLocks noGrp="1"/>
          </p:cNvSpPr>
          <p:nvPr>
            <p:ph idx="1"/>
          </p:nvPr>
        </p:nvSpPr>
        <p:spPr>
          <a:xfrm>
            <a:off x="838200" y="1566545"/>
            <a:ext cx="10515600" cy="4159885"/>
          </a:xfrm>
        </p:spPr>
        <p:txBody>
          <a:bodyPr/>
          <a:lstStyle/>
          <a:p>
            <a:pPr>
              <a:lnSpc>
                <a:spcPct val="200000"/>
              </a:lnSpc>
            </a:pPr>
            <a:r>
              <a:rPr lang="zh-CN" altLang="en-US" sz="1800" b="1"/>
              <a:t>根据《苏州城市学院学士学位授予工作实施细则》（苏城院学位</a:t>
            </a:r>
            <a:r>
              <a:rPr lang="en-US" altLang="zh-CN" sz="1800" b="1"/>
              <a:t>[2021]3</a:t>
            </a:r>
            <a:r>
              <a:rPr sz="1800" b="1"/>
              <a:t>号</a:t>
            </a:r>
            <a:r>
              <a:rPr lang="zh-CN" altLang="en-US" sz="1800" b="1"/>
              <a:t>）第三条：凡是有下列情形之一的全日制本科毕业生，不授予学士学位：</a:t>
            </a:r>
            <a:endParaRPr lang="zh-CN" altLang="en-US" sz="1800"/>
          </a:p>
          <a:p>
            <a:pPr>
              <a:lnSpc>
                <a:spcPct val="200000"/>
              </a:lnSpc>
            </a:pPr>
            <a:r>
              <a:rPr lang="zh-CN" altLang="en-US" sz="1800"/>
              <a:t>（一）未达到本细则第二条要求的；</a:t>
            </a:r>
          </a:p>
          <a:p>
            <a:pPr>
              <a:lnSpc>
                <a:spcPct val="200000"/>
              </a:lnSpc>
            </a:pPr>
            <a:endParaRPr lang="zh-CN" altLang="en-US" sz="1800"/>
          </a:p>
          <a:p>
            <a:pPr marL="0" indent="0">
              <a:lnSpc>
                <a:spcPct val="200000"/>
              </a:lnSpc>
              <a:buNone/>
            </a:pPr>
            <a:endParaRPr lang="zh-CN" altLang="en-US" sz="1800"/>
          </a:p>
          <a:p>
            <a:pPr>
              <a:lnSpc>
                <a:spcPct val="200000"/>
              </a:lnSpc>
            </a:pPr>
            <a:r>
              <a:rPr lang="zh-CN" altLang="en-US" sz="1800"/>
              <a:t>（二）在校期间因考试作弊等学术不端行为受留校察看处分未按规定按期解除的。</a:t>
            </a:r>
          </a:p>
        </p:txBody>
      </p:sp>
      <p:grpSp>
        <p:nvGrpSpPr>
          <p:cNvPr id="2" name="组合 1"/>
          <p:cNvGrpSpPr/>
          <p:nvPr/>
        </p:nvGrpSpPr>
        <p:grpSpPr>
          <a:xfrm>
            <a:off x="165734" y="279400"/>
            <a:ext cx="2338705" cy="588010"/>
            <a:chOff x="142906" y="318430"/>
            <a:chExt cx="2053756" cy="703228"/>
          </a:xfrm>
        </p:grpSpPr>
        <p:sp>
          <p:nvSpPr>
            <p:cNvPr id="5" name="圆角矩形 4"/>
            <p:cNvSpPr/>
            <p:nvPr/>
          </p:nvSpPr>
          <p:spPr>
            <a:xfrm>
              <a:off x="142906" y="318430"/>
              <a:ext cx="2053756" cy="482235"/>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文本框 5"/>
            <p:cNvSpPr txBox="1"/>
            <p:nvPr/>
          </p:nvSpPr>
          <p:spPr>
            <a:xfrm>
              <a:off x="262797" y="319189"/>
              <a:ext cx="1688508" cy="702469"/>
            </a:xfrm>
            <a:prstGeom prst="rect">
              <a:avLst/>
            </a:prstGeom>
            <a:noFill/>
          </p:spPr>
          <p:txBody>
            <a:bodyPr wrap="square" rtlCol="0">
              <a:noAutofit/>
            </a:bodyPr>
            <a:lstStyle/>
            <a:p>
              <a:pPr>
                <a:defRPr/>
              </a:pPr>
              <a:r>
                <a:rPr lang="en-US" altLang="zh-CN" b="1" noProof="1">
                  <a:solidFill>
                    <a:schemeClr val="bg1"/>
                  </a:solidFill>
                  <a:latin typeface="微软雅黑" panose="020B0503020204020204" pitchFamily="34" charset="-122"/>
                  <a:ea typeface="微软雅黑" panose="020B0503020204020204" pitchFamily="34" charset="-122"/>
                </a:rPr>
                <a:t> </a:t>
              </a:r>
              <a:r>
                <a:rPr lang="zh-CN" altLang="en-US" b="1" noProof="1">
                  <a:solidFill>
                    <a:schemeClr val="bg1"/>
                  </a:solidFill>
                  <a:latin typeface="微软雅黑" panose="020B0503020204020204" pitchFamily="34" charset="-122"/>
                  <a:ea typeface="微软雅黑" panose="020B0503020204020204" pitchFamily="34" charset="-122"/>
                </a:rPr>
                <a:t>特别提醒</a:t>
              </a:r>
            </a:p>
          </p:txBody>
        </p:sp>
      </p:grpSp>
      <p:pic>
        <p:nvPicPr>
          <p:cNvPr id="4" name="图片 3"/>
          <p:cNvPicPr>
            <a:picLocks noChangeAspect="1"/>
          </p:cNvPicPr>
          <p:nvPr>
            <p:custDataLst>
              <p:tags r:id="rId2"/>
            </p:custDataLst>
          </p:nvPr>
        </p:nvPicPr>
        <p:blipFill>
          <a:blip r:embed="rId5"/>
          <a:stretch>
            <a:fillRect/>
          </a:stretch>
        </p:blipFill>
        <p:spPr>
          <a:xfrm>
            <a:off x="5454015" y="2684780"/>
            <a:ext cx="5133340" cy="2274570"/>
          </a:xfrm>
          <a:prstGeom prst="rect">
            <a:avLst/>
          </a:prstGeom>
        </p:spPr>
      </p:pic>
    </p:spTree>
    <p:custDataLst>
      <p:tags r:id="rId1"/>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3">
            <a:alphaModFix amt="28000"/>
          </a:blip>
          <a:stretch>
            <a:fillRect/>
          </a:stretch>
        </a:blipFill>
        <a:effectLst/>
      </p:bgPr>
    </p:bg>
    <p:spTree>
      <p:nvGrpSpPr>
        <p:cNvPr id="1" name=""/>
        <p:cNvGrpSpPr/>
        <p:nvPr/>
      </p:nvGrpSpPr>
      <p:grpSpPr>
        <a:xfrm>
          <a:off x="0" y="0"/>
          <a:ext cx="0" cy="0"/>
          <a:chOff x="0" y="0"/>
          <a:chExt cx="0" cy="0"/>
        </a:xfrm>
      </p:grpSpPr>
      <p:grpSp>
        <p:nvGrpSpPr>
          <p:cNvPr id="14" name="组合 13"/>
          <p:cNvGrpSpPr/>
          <p:nvPr/>
        </p:nvGrpSpPr>
        <p:grpSpPr>
          <a:xfrm>
            <a:off x="3244850" y="2947035"/>
            <a:ext cx="5951855" cy="847725"/>
            <a:chOff x="6188" y="3460"/>
            <a:chExt cx="9373" cy="1335"/>
          </a:xfrm>
        </p:grpSpPr>
        <p:grpSp>
          <p:nvGrpSpPr>
            <p:cNvPr id="15" name="组合 14"/>
            <p:cNvGrpSpPr/>
            <p:nvPr/>
          </p:nvGrpSpPr>
          <p:grpSpPr>
            <a:xfrm>
              <a:off x="6188" y="3460"/>
              <a:ext cx="9222" cy="1335"/>
              <a:chOff x="12225" y="5513"/>
              <a:chExt cx="9222" cy="1335"/>
            </a:xfrm>
          </p:grpSpPr>
          <p:sp>
            <p:nvSpPr>
              <p:cNvPr id="16" name="椭圆 15"/>
              <p:cNvSpPr/>
              <p:nvPr/>
            </p:nvSpPr>
            <p:spPr>
              <a:xfrm>
                <a:off x="12225" y="5642"/>
                <a:ext cx="1237" cy="1206"/>
              </a:xfrm>
              <a:prstGeom prst="ellipse">
                <a:avLst/>
              </a:prstGeom>
              <a:solidFill>
                <a:schemeClr val="accent5">
                  <a:lumMod val="75000"/>
                </a:schemeClr>
              </a:solidFill>
              <a:ln>
                <a:noFill/>
              </a:ln>
            </p:spPr>
            <p:txBody>
              <a:bodyPr wrap="square">
                <a:spAutoFit/>
              </a:bodyPr>
              <a:lstStyle/>
              <a:p>
                <a:pPr algn="ctr" defTabSz="866775" fontAlgn="base">
                  <a:spcAft>
                    <a:spcPct val="0"/>
                  </a:spcAft>
                  <a:buNone/>
                </a:pPr>
                <a:endParaRPr lang="zh-CN" altLang="en-US" cap="all" dirty="0">
                  <a:solidFill>
                    <a:srgbClr val="3A3A3A"/>
                  </a:solidFill>
                  <a:cs typeface="Arial" panose="020B0604020202020204" pitchFamily="34" charset="0"/>
                </a:endParaRPr>
              </a:p>
            </p:txBody>
          </p:sp>
          <p:sp>
            <p:nvSpPr>
              <p:cNvPr id="17" name="文本框 16"/>
              <p:cNvSpPr txBox="1"/>
              <p:nvPr/>
            </p:nvSpPr>
            <p:spPr>
              <a:xfrm>
                <a:off x="12519" y="5513"/>
                <a:ext cx="740" cy="1190"/>
              </a:xfrm>
              <a:prstGeom prst="rect">
                <a:avLst/>
              </a:prstGeom>
              <a:noFill/>
            </p:spPr>
            <p:txBody>
              <a:bodyPr wrap="square" rtlCol="0">
                <a:spAutoFit/>
              </a:bodyPr>
              <a:lstStyle/>
              <a:p>
                <a:pPr>
                  <a:lnSpc>
                    <a:spcPct val="150000"/>
                  </a:lnSpc>
                </a:pPr>
                <a:r>
                  <a:rPr lang="en-US" altLang="zh-CN" sz="3200" b="1" dirty="0">
                    <a:solidFill>
                      <a:schemeClr val="bg1"/>
                    </a:solidFill>
                  </a:rPr>
                  <a:t>1</a:t>
                </a:r>
              </a:p>
            </p:txBody>
          </p:sp>
          <p:cxnSp>
            <p:nvCxnSpPr>
              <p:cNvPr id="18" name="直接连接符 17"/>
              <p:cNvCxnSpPr/>
              <p:nvPr/>
            </p:nvCxnSpPr>
            <p:spPr>
              <a:xfrm>
                <a:off x="12844" y="5665"/>
                <a:ext cx="8603" cy="6"/>
              </a:xfrm>
              <a:prstGeom prst="line">
                <a:avLst/>
              </a:prstGeom>
              <a:ln w="381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 name="直接连接符 18"/>
              <p:cNvCxnSpPr/>
              <p:nvPr/>
            </p:nvCxnSpPr>
            <p:spPr>
              <a:xfrm>
                <a:off x="12879" y="6813"/>
                <a:ext cx="8553" cy="5"/>
              </a:xfrm>
              <a:prstGeom prst="line">
                <a:avLst/>
              </a:prstGeom>
              <a:ln w="381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sp>
          <p:nvSpPr>
            <p:cNvPr id="20" name="文本框 19"/>
            <p:cNvSpPr txBox="1"/>
            <p:nvPr/>
          </p:nvSpPr>
          <p:spPr>
            <a:xfrm>
              <a:off x="7727" y="3573"/>
              <a:ext cx="7834" cy="1060"/>
            </a:xfrm>
            <a:prstGeom prst="rect">
              <a:avLst/>
            </a:prstGeom>
            <a:noFill/>
          </p:spPr>
          <p:txBody>
            <a:bodyPr wrap="square" rtlCol="0">
              <a:spAutoFit/>
            </a:bodyPr>
            <a:lstStyle/>
            <a:p>
              <a:pPr>
                <a:lnSpc>
                  <a:spcPct val="150000"/>
                </a:lnSpc>
              </a:pPr>
              <a:r>
                <a:rPr lang="zh-CN" altLang="en-US" sz="2800" b="1" dirty="0" smtClean="0">
                  <a:solidFill>
                    <a:schemeClr val="bg2">
                      <a:lumMod val="25000"/>
                    </a:schemeClr>
                  </a:solidFill>
                </a:rPr>
                <a:t>诚信应试重要提醒</a:t>
              </a:r>
              <a:endParaRPr lang="zh-CN" altLang="en-US" sz="2800" b="1" dirty="0">
                <a:solidFill>
                  <a:schemeClr val="bg2">
                    <a:lumMod val="25000"/>
                  </a:schemeClr>
                </a:solidFill>
              </a:endParaRPr>
            </a:p>
          </p:txBody>
        </p:sp>
      </p:grpSp>
    </p:spTree>
    <p:custDataLst>
      <p:tags r:id="rId1"/>
    </p:custDataLst>
    <p:extLst>
      <p:ext uri="{BB962C8B-B14F-4D97-AF65-F5344CB8AC3E}">
        <p14:creationId xmlns:p14="http://schemas.microsoft.com/office/powerpoint/2010/main" val="19358606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rotWithShape="1">
          <a:blip r:embed="rId4">
            <a:alphaModFix amt="5000"/>
          </a:blip>
          <a:stretch>
            <a:fillRect/>
          </a:stretch>
        </a:blipFill>
        <a:effectLst/>
      </p:bgPr>
    </p:bg>
    <p:spTree>
      <p:nvGrpSpPr>
        <p:cNvPr id="1" name=""/>
        <p:cNvGrpSpPr/>
        <p:nvPr/>
      </p:nvGrpSpPr>
      <p:grpSpPr>
        <a:xfrm>
          <a:off x="0" y="0"/>
          <a:ext cx="0" cy="0"/>
          <a:chOff x="0" y="0"/>
          <a:chExt cx="0" cy="0"/>
        </a:xfrm>
      </p:grpSpPr>
      <p:sp>
        <p:nvSpPr>
          <p:cNvPr id="3" name="内容占位符 2"/>
          <p:cNvSpPr>
            <a:spLocks noGrp="1"/>
          </p:cNvSpPr>
          <p:nvPr>
            <p:ph idx="1"/>
          </p:nvPr>
        </p:nvSpPr>
        <p:spPr>
          <a:xfrm>
            <a:off x="838200" y="1566545"/>
            <a:ext cx="10515600" cy="4159885"/>
          </a:xfrm>
        </p:spPr>
        <p:txBody>
          <a:bodyPr/>
          <a:lstStyle/>
          <a:p>
            <a:pPr>
              <a:lnSpc>
                <a:spcPct val="200000"/>
              </a:lnSpc>
            </a:pPr>
            <a:r>
              <a:rPr lang="zh-CN" altLang="en-US" sz="1800" b="1"/>
              <a:t>根据《苏州城市学院学士学位授予工作实施细则》（苏城院学位</a:t>
            </a:r>
            <a:r>
              <a:rPr lang="en-US" altLang="zh-CN" sz="1800" b="1"/>
              <a:t>[2021]3</a:t>
            </a:r>
            <a:r>
              <a:rPr sz="1800" b="1"/>
              <a:t>号</a:t>
            </a:r>
            <a:r>
              <a:rPr lang="zh-CN" altLang="en-US" sz="1800" b="1"/>
              <a:t>）第三条：凡是有下列情形之一的全日制本科毕业生，不授予学士学位：</a:t>
            </a:r>
            <a:endParaRPr lang="zh-CN" altLang="en-US" sz="1800"/>
          </a:p>
          <a:p>
            <a:pPr>
              <a:lnSpc>
                <a:spcPct val="200000"/>
              </a:lnSpc>
            </a:pPr>
            <a:r>
              <a:rPr lang="zh-CN" altLang="en-US" sz="1800"/>
              <a:t>（一）未达到本细则第二条要求的；</a:t>
            </a:r>
          </a:p>
          <a:p>
            <a:pPr>
              <a:lnSpc>
                <a:spcPct val="200000"/>
              </a:lnSpc>
            </a:pPr>
            <a:endParaRPr lang="zh-CN" altLang="en-US" sz="1800"/>
          </a:p>
          <a:p>
            <a:pPr marL="0" indent="0">
              <a:lnSpc>
                <a:spcPct val="200000"/>
              </a:lnSpc>
              <a:buNone/>
            </a:pPr>
            <a:endParaRPr lang="zh-CN" altLang="en-US" sz="1800"/>
          </a:p>
          <a:p>
            <a:pPr>
              <a:lnSpc>
                <a:spcPct val="200000"/>
              </a:lnSpc>
            </a:pPr>
            <a:r>
              <a:rPr lang="zh-CN" altLang="en-US" sz="1800"/>
              <a:t>（二）在校期间因考试作弊等学术不端行为受留校察看处分未按规定按期解除的。</a:t>
            </a:r>
          </a:p>
        </p:txBody>
      </p:sp>
      <p:grpSp>
        <p:nvGrpSpPr>
          <p:cNvPr id="2" name="组合 1"/>
          <p:cNvGrpSpPr/>
          <p:nvPr/>
        </p:nvGrpSpPr>
        <p:grpSpPr>
          <a:xfrm>
            <a:off x="306705" y="164465"/>
            <a:ext cx="1400175" cy="469900"/>
            <a:chOff x="266701" y="180974"/>
            <a:chExt cx="1229577" cy="561975"/>
          </a:xfrm>
        </p:grpSpPr>
        <p:sp>
          <p:nvSpPr>
            <p:cNvPr id="5" name="圆角矩形 4"/>
            <p:cNvSpPr/>
            <p:nvPr/>
          </p:nvSpPr>
          <p:spPr>
            <a:xfrm>
              <a:off x="266701" y="180974"/>
              <a:ext cx="1229577" cy="561975"/>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文本框 5"/>
            <p:cNvSpPr txBox="1"/>
            <p:nvPr/>
          </p:nvSpPr>
          <p:spPr>
            <a:xfrm>
              <a:off x="354030" y="241728"/>
              <a:ext cx="1142023" cy="440467"/>
            </a:xfrm>
            <a:prstGeom prst="rect">
              <a:avLst/>
            </a:prstGeom>
            <a:noFill/>
          </p:spPr>
          <p:txBody>
            <a:bodyPr wrap="square" rtlCol="0">
              <a:spAutoFit/>
            </a:bodyPr>
            <a:lstStyle/>
            <a:p>
              <a:pPr>
                <a:defRPr/>
              </a:pPr>
              <a:r>
                <a:rPr lang="zh-CN" altLang="en-US" b="1" noProof="1">
                  <a:solidFill>
                    <a:schemeClr val="bg1"/>
                  </a:solidFill>
                  <a:latin typeface="微软雅黑" panose="020B0503020204020204" pitchFamily="34" charset="-122"/>
                  <a:ea typeface="微软雅黑" panose="020B0503020204020204" pitchFamily="34" charset="-122"/>
                </a:rPr>
                <a:t>特别提醒</a:t>
              </a:r>
            </a:p>
          </p:txBody>
        </p:sp>
      </p:grpSp>
      <p:pic>
        <p:nvPicPr>
          <p:cNvPr id="4" name="图片 3"/>
          <p:cNvPicPr>
            <a:picLocks noChangeAspect="1"/>
          </p:cNvPicPr>
          <p:nvPr>
            <p:custDataLst>
              <p:tags r:id="rId2"/>
            </p:custDataLst>
          </p:nvPr>
        </p:nvPicPr>
        <p:blipFill>
          <a:blip r:embed="rId5"/>
          <a:stretch>
            <a:fillRect/>
          </a:stretch>
        </p:blipFill>
        <p:spPr>
          <a:xfrm>
            <a:off x="5454015" y="2684780"/>
            <a:ext cx="5133340" cy="2274570"/>
          </a:xfrm>
          <a:prstGeom prst="rect">
            <a:avLst/>
          </a:prstGeom>
        </p:spPr>
      </p:pic>
    </p:spTree>
    <p:custDataLst>
      <p:tags r:id="rId1"/>
    </p:custData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22605" y="589280"/>
            <a:ext cx="10831195" cy="5845810"/>
          </a:xfrm>
        </p:spPr>
        <p:txBody>
          <a:bodyPr>
            <a:normAutofit fontScale="90000" lnSpcReduction="20000"/>
          </a:bodyPr>
          <a:lstStyle/>
          <a:p>
            <a:r>
              <a:rPr lang="zh-CN" altLang="en-US"/>
              <a:t>几项涉及开除学籍规定</a:t>
            </a:r>
          </a:p>
          <a:p>
            <a:endParaRPr lang="zh-CN" altLang="en-US"/>
          </a:p>
          <a:p>
            <a:r>
              <a:rPr lang="en-US" altLang="zh-CN" sz="1800"/>
              <a:t>1.</a:t>
            </a:r>
            <a:r>
              <a:rPr lang="zh-CN" altLang="en-US" sz="1800"/>
              <a:t>第二十一条</a:t>
            </a:r>
            <a:r>
              <a:rPr lang="en-US" altLang="zh-CN" sz="1800"/>
              <a:t>    （六）严重作弊者，给予开除学籍处分。</a:t>
            </a:r>
          </a:p>
          <a:p>
            <a:pPr algn="l">
              <a:lnSpc>
                <a:spcPct val="150000"/>
              </a:lnSpc>
              <a:buClrTx/>
              <a:buSzTx/>
            </a:pPr>
            <a:r>
              <a:rPr lang="en-US" altLang="zh-CN" sz="1800"/>
              <a:t>2.</a:t>
            </a:r>
            <a:r>
              <a:rPr lang="zh-CN" altLang="en-US" sz="1800">
                <a:sym typeface="+mn-ea"/>
              </a:rPr>
              <a:t>第二十六条</a:t>
            </a:r>
            <a:r>
              <a:rPr lang="en-US" altLang="zh-CN" sz="1800">
                <a:sym typeface="+mn-ea"/>
              </a:rPr>
              <a:t>      学位论文、公开发表的研究成果存在抄袭、篡改、伪造等学术不端行为，情节严重的，或者代写论文、买卖论 文等的，给予开除学籍处分。</a:t>
            </a:r>
          </a:p>
          <a:p>
            <a:pPr marL="0" indent="0" algn="l">
              <a:lnSpc>
                <a:spcPct val="150000"/>
              </a:lnSpc>
              <a:buClrTx/>
              <a:buSzTx/>
              <a:buNone/>
            </a:pPr>
            <a:r>
              <a:rPr lang="en-US" altLang="zh-CN" sz="1800">
                <a:sym typeface="+mn-ea"/>
              </a:rPr>
              <a:t>                               学术不端行为以学术委员会的认定为准。</a:t>
            </a:r>
            <a:endParaRPr lang="en-US" altLang="zh-CN" sz="1800"/>
          </a:p>
          <a:p>
            <a:r>
              <a:rPr lang="en-US" altLang="zh-CN" sz="1800"/>
              <a:t>3.</a:t>
            </a:r>
            <a:r>
              <a:rPr lang="zh-CN" altLang="en-US" sz="1800"/>
              <a:t>第二十九条</a:t>
            </a:r>
            <a:r>
              <a:rPr lang="en-US" altLang="zh-CN" sz="1800"/>
              <a:t>      </a:t>
            </a:r>
            <a:r>
              <a:rPr lang="zh-CN" altLang="en-US" sz="1800"/>
              <a:t>扰乱学校、社会管理秩序行为的，根据情节轻重，分别处理如下：</a:t>
            </a:r>
          </a:p>
          <a:p>
            <a:pPr marL="0" indent="0" algn="l">
              <a:lnSpc>
                <a:spcPct val="140000"/>
              </a:lnSpc>
              <a:buClrTx/>
              <a:buSzTx/>
              <a:buNone/>
            </a:pPr>
            <a:r>
              <a:rPr lang="en-US" altLang="zh-CN" sz="1800"/>
              <a:t>      （一）扰乱教育教学管理秩序的行为，造成不良影响的，给 予警告及以上处分；有策划、组织、煽动闹事、破坏安定团结、 扰乱教育教学管理秩序的行为，未造成严重影响和后果者，给予 留校察看处分；情节严重、性质恶劣者，给予开除学籍处分；</a:t>
            </a:r>
          </a:p>
          <a:p>
            <a:pPr marL="0" indent="0" algn="l">
              <a:lnSpc>
                <a:spcPct val="140000"/>
              </a:lnSpc>
              <a:buClrTx/>
              <a:buSzTx/>
              <a:buNone/>
            </a:pPr>
            <a:r>
              <a:rPr lang="en-US" altLang="zh-CN" sz="1800"/>
              <a:t>     （十九）屡次违反学校规定受到纪律处分，经教育不改的给 予开除学籍处分。</a:t>
            </a:r>
          </a:p>
          <a:p>
            <a:pPr marL="0" indent="0" algn="l">
              <a:lnSpc>
                <a:spcPct val="140000"/>
              </a:lnSpc>
              <a:buClrTx/>
              <a:buSzTx/>
              <a:buNone/>
            </a:pPr>
            <a:endParaRPr lang="zh-CN" altLang="en-US" sz="1800"/>
          </a:p>
          <a:p>
            <a:r>
              <a:rPr lang="en-US" altLang="zh-CN" sz="1800"/>
              <a:t>4.</a:t>
            </a:r>
            <a:r>
              <a:rPr lang="zh-CN" altLang="en-US" sz="1800"/>
              <a:t>第三十条</a:t>
            </a:r>
            <a:r>
              <a:rPr lang="en-US" altLang="zh-CN" sz="1800"/>
              <a:t>   </a:t>
            </a:r>
            <a:r>
              <a:rPr lang="en-US" altLang="zh-CN" sz="1800">
                <a:solidFill>
                  <a:srgbClr val="FF0000"/>
                </a:solidFill>
              </a:rPr>
              <a:t>（一）触犯国家法律，构成刑事犯罪的，给予开除学籍处分；</a:t>
            </a:r>
            <a:endParaRPr lang="en-US" altLang="zh-CN" sz="1800"/>
          </a:p>
          <a:p>
            <a:pPr marL="0" indent="0">
              <a:lnSpc>
                <a:spcPct val="150000"/>
              </a:lnSpc>
              <a:buNone/>
            </a:pPr>
            <a:r>
              <a:rPr lang="en-US" altLang="zh-CN" sz="1800"/>
              <a:t>                        （三）违反治安管理规定但经教育能正视错误，并未造成严 重影响和后果的，给予留校察看及以下处分；违反治安管理规定 且情节严重、性质恶劣者，给予开除学籍处分</a:t>
            </a:r>
            <a:r>
              <a:rPr lang="zh-CN" altLang="en-US" sz="1800"/>
              <a:t>。</a:t>
            </a:r>
          </a:p>
        </p:txBody>
      </p:sp>
    </p:spTree>
    <p:custDataLst>
      <p:tags r:id="rId1"/>
    </p:custData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838200" y="589280"/>
            <a:ext cx="10515600" cy="5222875"/>
          </a:xfrm>
        </p:spPr>
        <p:txBody>
          <a:bodyPr/>
          <a:lstStyle/>
          <a:p>
            <a:pPr marL="0" indent="0">
              <a:buNone/>
            </a:pPr>
            <a:endParaRPr lang="zh-CN" altLang="en-US" sz="1600">
              <a:sym typeface="+mn-ea"/>
            </a:endParaRPr>
          </a:p>
          <a:p>
            <a:pPr marL="0" indent="0">
              <a:lnSpc>
                <a:spcPct val="200000"/>
              </a:lnSpc>
              <a:buNone/>
            </a:pPr>
            <a:r>
              <a:rPr lang="zh-CN" altLang="en-US" sz="1600">
                <a:sym typeface="+mn-ea"/>
              </a:rPr>
              <a:t>（五）凡观看反动或淫秽书刊、声像制品和色情网站者，给 予严重警告以上处分；观看暴恐声像制品，持有、复制、传播、 贩卖非法书刊和声像制品者，给予记过以上处分，情节严重的， 给予留校察看及以上处分；</a:t>
            </a:r>
          </a:p>
          <a:p>
            <a:pPr marL="0" indent="0">
              <a:lnSpc>
                <a:spcPct val="200000"/>
              </a:lnSpc>
              <a:buNone/>
            </a:pPr>
            <a:r>
              <a:rPr lang="zh-CN" altLang="en-US" sz="1600">
                <a:sym typeface="+mn-ea"/>
              </a:rPr>
              <a:t>（六）对于任何以赢取物质或金钱为目的的赌博行为，凡参 与者，给予警告及以上处分；屡教不改、赌资较大、提供赌具或 赌博场所等便利条件的，给予记过及以上处分；</a:t>
            </a:r>
          </a:p>
          <a:p>
            <a:pPr marL="0" indent="0">
              <a:lnSpc>
                <a:spcPct val="200000"/>
              </a:lnSpc>
              <a:buNone/>
            </a:pPr>
            <a:r>
              <a:rPr lang="zh-CN" altLang="en-US" sz="1600">
                <a:sym typeface="+mn-ea"/>
              </a:rPr>
              <a:t>（七）从事或介绍卖淫、嫖娼者，给予开除学籍处分；</a:t>
            </a:r>
          </a:p>
          <a:p>
            <a:pPr marL="0" indent="0">
              <a:lnSpc>
                <a:spcPct val="200000"/>
              </a:lnSpc>
              <a:buNone/>
            </a:pPr>
            <a:r>
              <a:rPr lang="zh-CN" altLang="en-US" sz="1600">
                <a:sym typeface="+mn-ea"/>
              </a:rPr>
              <a:t>（八）凡有吸毒、贩毒行为的，给予开除学籍处分。</a:t>
            </a:r>
          </a:p>
          <a:p>
            <a:pPr marL="0" indent="0">
              <a:buNone/>
            </a:pPr>
            <a:endParaRPr lang="zh-CN" altLang="en-US" sz="1800">
              <a:sym typeface="+mn-ea"/>
            </a:endParaRPr>
          </a:p>
          <a:p>
            <a:endParaRPr lang="en-US" altLang="zh-CN" sz="1800"/>
          </a:p>
          <a:p>
            <a:endParaRPr lang="en-US" altLang="zh-CN" sz="1800"/>
          </a:p>
          <a:p>
            <a:pPr marL="0" indent="0">
              <a:buNone/>
            </a:pPr>
            <a:endParaRPr lang="en-US" altLang="zh-CN" sz="1800"/>
          </a:p>
          <a:p>
            <a:endParaRPr lang="zh-CN" altLang="en-US" sz="1800"/>
          </a:p>
        </p:txBody>
      </p:sp>
    </p:spTree>
    <p:custDataLst>
      <p:tags r:id="rId1"/>
    </p:custData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rotWithShape="1">
          <a:blip r:embed="rId3">
            <a:alphaModFix amt="28000"/>
          </a:blip>
          <a:stretch>
            <a:fillRect/>
          </a:stretch>
        </a:blipFill>
        <a:effectLst/>
      </p:bgPr>
    </p:bg>
    <p:spTree>
      <p:nvGrpSpPr>
        <p:cNvPr id="1" name=""/>
        <p:cNvGrpSpPr/>
        <p:nvPr/>
      </p:nvGrpSpPr>
      <p:grpSpPr>
        <a:xfrm>
          <a:off x="0" y="0"/>
          <a:ext cx="0" cy="0"/>
          <a:chOff x="0" y="0"/>
          <a:chExt cx="0" cy="0"/>
        </a:xfrm>
      </p:grpSpPr>
      <p:grpSp>
        <p:nvGrpSpPr>
          <p:cNvPr id="14" name="组合 13"/>
          <p:cNvGrpSpPr/>
          <p:nvPr/>
        </p:nvGrpSpPr>
        <p:grpSpPr>
          <a:xfrm>
            <a:off x="3244850" y="2947035"/>
            <a:ext cx="5951855" cy="847725"/>
            <a:chOff x="6188" y="3460"/>
            <a:chExt cx="9373" cy="1335"/>
          </a:xfrm>
        </p:grpSpPr>
        <p:grpSp>
          <p:nvGrpSpPr>
            <p:cNvPr id="15" name="组合 14"/>
            <p:cNvGrpSpPr/>
            <p:nvPr/>
          </p:nvGrpSpPr>
          <p:grpSpPr>
            <a:xfrm>
              <a:off x="6188" y="3460"/>
              <a:ext cx="9222" cy="1335"/>
              <a:chOff x="12225" y="5513"/>
              <a:chExt cx="9222" cy="1335"/>
            </a:xfrm>
          </p:grpSpPr>
          <p:sp>
            <p:nvSpPr>
              <p:cNvPr id="16" name="椭圆 15"/>
              <p:cNvSpPr/>
              <p:nvPr/>
            </p:nvSpPr>
            <p:spPr>
              <a:xfrm>
                <a:off x="12225" y="5642"/>
                <a:ext cx="1237" cy="1206"/>
              </a:xfrm>
              <a:prstGeom prst="ellipse">
                <a:avLst/>
              </a:prstGeom>
              <a:solidFill>
                <a:schemeClr val="accent5">
                  <a:lumMod val="75000"/>
                </a:schemeClr>
              </a:solidFill>
              <a:ln>
                <a:noFill/>
              </a:ln>
            </p:spPr>
            <p:txBody>
              <a:bodyPr wrap="square">
                <a:spAutoFit/>
              </a:bodyPr>
              <a:lstStyle/>
              <a:p>
                <a:pPr algn="ctr" defTabSz="866775" fontAlgn="base">
                  <a:spcAft>
                    <a:spcPct val="0"/>
                  </a:spcAft>
                  <a:buNone/>
                </a:pPr>
                <a:endParaRPr lang="zh-CN" altLang="en-US" cap="all" dirty="0">
                  <a:solidFill>
                    <a:srgbClr val="3A3A3A"/>
                  </a:solidFill>
                  <a:cs typeface="Arial" panose="020B0604020202020204" pitchFamily="34" charset="0"/>
                </a:endParaRPr>
              </a:p>
            </p:txBody>
          </p:sp>
          <p:sp>
            <p:nvSpPr>
              <p:cNvPr id="17" name="文本框 16"/>
              <p:cNvSpPr txBox="1"/>
              <p:nvPr/>
            </p:nvSpPr>
            <p:spPr>
              <a:xfrm>
                <a:off x="12519" y="5513"/>
                <a:ext cx="740" cy="1190"/>
              </a:xfrm>
              <a:prstGeom prst="rect">
                <a:avLst/>
              </a:prstGeom>
              <a:noFill/>
            </p:spPr>
            <p:txBody>
              <a:bodyPr wrap="square" rtlCol="0">
                <a:spAutoFit/>
              </a:bodyPr>
              <a:lstStyle/>
              <a:p>
                <a:pPr>
                  <a:lnSpc>
                    <a:spcPct val="150000"/>
                  </a:lnSpc>
                </a:pPr>
                <a:r>
                  <a:rPr lang="en-US" altLang="zh-CN" sz="3200" b="1" dirty="0">
                    <a:solidFill>
                      <a:schemeClr val="bg1"/>
                    </a:solidFill>
                  </a:rPr>
                  <a:t>4</a:t>
                </a:r>
              </a:p>
            </p:txBody>
          </p:sp>
          <p:cxnSp>
            <p:nvCxnSpPr>
              <p:cNvPr id="18" name="直接连接符 17"/>
              <p:cNvCxnSpPr/>
              <p:nvPr/>
            </p:nvCxnSpPr>
            <p:spPr>
              <a:xfrm>
                <a:off x="12844" y="5665"/>
                <a:ext cx="8603" cy="6"/>
              </a:xfrm>
              <a:prstGeom prst="line">
                <a:avLst/>
              </a:prstGeom>
              <a:ln w="381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 name="直接连接符 18"/>
              <p:cNvCxnSpPr/>
              <p:nvPr/>
            </p:nvCxnSpPr>
            <p:spPr>
              <a:xfrm>
                <a:off x="12879" y="6813"/>
                <a:ext cx="8553" cy="5"/>
              </a:xfrm>
              <a:prstGeom prst="line">
                <a:avLst/>
              </a:prstGeom>
              <a:ln w="381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sp>
          <p:nvSpPr>
            <p:cNvPr id="20" name="文本框 19"/>
            <p:cNvSpPr txBox="1"/>
            <p:nvPr/>
          </p:nvSpPr>
          <p:spPr>
            <a:xfrm>
              <a:off x="7727" y="3573"/>
              <a:ext cx="7834" cy="1060"/>
            </a:xfrm>
            <a:prstGeom prst="rect">
              <a:avLst/>
            </a:prstGeom>
            <a:noFill/>
          </p:spPr>
          <p:txBody>
            <a:bodyPr wrap="square" rtlCol="0">
              <a:spAutoFit/>
            </a:bodyPr>
            <a:lstStyle/>
            <a:p>
              <a:pPr>
                <a:lnSpc>
                  <a:spcPct val="150000"/>
                </a:lnSpc>
              </a:pPr>
              <a:r>
                <a:rPr lang="zh-CN" altLang="en-US" sz="2800" b="1" dirty="0" smtClean="0">
                  <a:solidFill>
                    <a:schemeClr val="bg2">
                      <a:lumMod val="25000"/>
                    </a:schemeClr>
                  </a:solidFill>
                </a:rPr>
                <a:t>校园防诈骗提醒</a:t>
              </a:r>
              <a:endParaRPr lang="zh-CN" altLang="en-US" sz="2800" b="1" dirty="0">
                <a:solidFill>
                  <a:schemeClr val="bg2">
                    <a:lumMod val="25000"/>
                  </a:schemeClr>
                </a:solidFill>
              </a:endParaRPr>
            </a:p>
          </p:txBody>
        </p:sp>
      </p:grpSp>
    </p:spTree>
    <p:custDataLst>
      <p:tags r:id="rId1"/>
    </p:custDataLst>
    <p:extLst>
      <p:ext uri="{BB962C8B-B14F-4D97-AF65-F5344CB8AC3E}">
        <p14:creationId xmlns:p14="http://schemas.microsoft.com/office/powerpoint/2010/main" val="7147647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636905" y="924560"/>
            <a:ext cx="10515600" cy="4351338"/>
          </a:xfrm>
        </p:spPr>
        <p:txBody>
          <a:bodyPr/>
          <a:lstStyle/>
          <a:p>
            <a:r>
              <a:rPr lang="en-US" altLang="zh-CN" dirty="0"/>
              <a:t>   </a:t>
            </a:r>
            <a:r>
              <a:rPr lang="en-US" altLang="zh-CN" sz="1600" dirty="0"/>
              <a:t> </a:t>
            </a:r>
            <a:r>
              <a:rPr lang="zh-CN" altLang="en-US" sz="1600" dirty="0"/>
              <a:t>为维护苏州城市学院校园秩序，</a:t>
            </a:r>
            <a:r>
              <a:rPr lang="zh-CN" altLang="en-US" sz="1600" dirty="0">
                <a:sym typeface="+mn-ea"/>
              </a:rPr>
              <a:t>加强和规范学校消防安全管理，预防和减少火灾危害，保障师生员工生命财产和学校财产安全结合学校实际情况，学校印</a:t>
            </a:r>
            <a:r>
              <a:rPr lang="zh-CN" altLang="en-US" sz="1600" dirty="0"/>
              <a:t>发了</a:t>
            </a:r>
            <a:r>
              <a:rPr lang="zh-CN" altLang="en-US" sz="1600" dirty="0">
                <a:sym typeface="+mn-ea"/>
              </a:rPr>
              <a:t>《苏州城市学院消防安全管理规定》、</a:t>
            </a:r>
            <a:r>
              <a:rPr lang="zh-CN" altLang="en-US" sz="1600" dirty="0"/>
              <a:t>《苏州城市学院校门秩序管理规定》。（详情见附件</a:t>
            </a:r>
            <a:r>
              <a:rPr lang="zh-CN" altLang="en-US" sz="1600" dirty="0" smtClean="0"/>
              <a:t>）</a:t>
            </a:r>
            <a:endParaRPr lang="en-US" altLang="zh-CN" sz="1600" dirty="0" smtClean="0"/>
          </a:p>
          <a:p>
            <a:pPr marL="0" indent="0">
              <a:buNone/>
            </a:pPr>
            <a:r>
              <a:rPr lang="zh-CN" altLang="en-US" sz="1600" b="1" dirty="0" smtClean="0">
                <a:solidFill>
                  <a:srgbClr val="FF0000"/>
                </a:solidFill>
              </a:rPr>
              <a:t>使用违章电器，凡发现均扣</a:t>
            </a:r>
            <a:r>
              <a:rPr lang="en-US" altLang="zh-CN" sz="1600" b="1" dirty="0" smtClean="0">
                <a:solidFill>
                  <a:srgbClr val="FF0000"/>
                </a:solidFill>
              </a:rPr>
              <a:t>5</a:t>
            </a:r>
            <a:r>
              <a:rPr lang="zh-CN" altLang="en-US" sz="1600" b="1" dirty="0" smtClean="0">
                <a:solidFill>
                  <a:srgbClr val="FF0000"/>
                </a:solidFill>
              </a:rPr>
              <a:t>分行为学分。</a:t>
            </a:r>
            <a:endParaRPr lang="zh-CN" altLang="en-US" b="1" dirty="0">
              <a:solidFill>
                <a:srgbClr val="FF0000"/>
              </a:solidFill>
            </a:endParaRPr>
          </a:p>
          <a:p>
            <a:pPr marL="0" indent="0">
              <a:buNone/>
            </a:pPr>
            <a:endParaRPr lang="zh-CN" altLang="en-US" dirty="0"/>
          </a:p>
        </p:txBody>
      </p:sp>
      <p:grpSp>
        <p:nvGrpSpPr>
          <p:cNvPr id="4" name="组合 3"/>
          <p:cNvGrpSpPr/>
          <p:nvPr/>
        </p:nvGrpSpPr>
        <p:grpSpPr>
          <a:xfrm>
            <a:off x="306705" y="164465"/>
            <a:ext cx="2460625" cy="583565"/>
            <a:chOff x="266701" y="180974"/>
            <a:chExt cx="1265410" cy="1110280"/>
          </a:xfrm>
        </p:grpSpPr>
        <p:sp>
          <p:nvSpPr>
            <p:cNvPr id="5" name="圆角矩形 4"/>
            <p:cNvSpPr/>
            <p:nvPr/>
          </p:nvSpPr>
          <p:spPr>
            <a:xfrm>
              <a:off x="266701" y="180974"/>
              <a:ext cx="1265410" cy="1110280"/>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文本框 6"/>
            <p:cNvSpPr txBox="1"/>
            <p:nvPr/>
          </p:nvSpPr>
          <p:spPr>
            <a:xfrm>
              <a:off x="354065" y="241728"/>
              <a:ext cx="1105698" cy="919664"/>
            </a:xfrm>
            <a:prstGeom prst="rect">
              <a:avLst/>
            </a:prstGeom>
            <a:noFill/>
          </p:spPr>
          <p:txBody>
            <a:bodyPr wrap="square" rtlCol="0">
              <a:noAutofit/>
            </a:bodyPr>
            <a:lstStyle/>
            <a:p>
              <a:pPr>
                <a:defRPr/>
              </a:pPr>
              <a:r>
                <a:rPr lang="zh-CN" altLang="en-US" b="1" noProof="1">
                  <a:solidFill>
                    <a:schemeClr val="bg1"/>
                  </a:solidFill>
                  <a:latin typeface="微软雅黑" panose="020B0503020204020204" pitchFamily="34" charset="-122"/>
                  <a:ea typeface="微软雅黑" panose="020B0503020204020204" pitchFamily="34" charset="-122"/>
                </a:rPr>
                <a:t>四</a:t>
              </a:r>
              <a:r>
                <a:rPr lang="zh-CN" altLang="en-US" b="1" noProof="1" smtClean="0">
                  <a:solidFill>
                    <a:schemeClr val="bg1"/>
                  </a:solidFill>
                  <a:latin typeface="微软雅黑" panose="020B0503020204020204" pitchFamily="34" charset="-122"/>
                  <a:ea typeface="微软雅黑" panose="020B0503020204020204" pitchFamily="34" charset="-122"/>
                </a:rPr>
                <a:t>、</a:t>
              </a:r>
              <a:r>
                <a:rPr lang="zh-CN" altLang="en-US" b="1" noProof="1">
                  <a:solidFill>
                    <a:schemeClr val="bg1"/>
                  </a:solidFill>
                  <a:latin typeface="微软雅黑" panose="020B0503020204020204" pitchFamily="34" charset="-122"/>
                  <a:ea typeface="微软雅黑" panose="020B0503020204020204" pitchFamily="34" charset="-122"/>
                </a:rPr>
                <a:t>校园安全提醒</a:t>
              </a:r>
            </a:p>
          </p:txBody>
        </p:sp>
      </p:grpSp>
      <p:pic>
        <p:nvPicPr>
          <p:cNvPr id="8" name="图片 7"/>
          <p:cNvPicPr>
            <a:picLocks noChangeAspect="1"/>
          </p:cNvPicPr>
          <p:nvPr/>
        </p:nvPicPr>
        <p:blipFill>
          <a:blip r:embed="rId3"/>
          <a:stretch>
            <a:fillRect/>
          </a:stretch>
        </p:blipFill>
        <p:spPr>
          <a:xfrm>
            <a:off x="1722755" y="2344420"/>
            <a:ext cx="2846070" cy="3997960"/>
          </a:xfrm>
          <a:prstGeom prst="rect">
            <a:avLst/>
          </a:prstGeom>
        </p:spPr>
      </p:pic>
      <p:pic>
        <p:nvPicPr>
          <p:cNvPr id="10" name="图片 9"/>
          <p:cNvPicPr>
            <a:picLocks noChangeAspect="1"/>
          </p:cNvPicPr>
          <p:nvPr/>
        </p:nvPicPr>
        <p:blipFill>
          <a:blip r:embed="rId4"/>
          <a:stretch>
            <a:fillRect/>
          </a:stretch>
        </p:blipFill>
        <p:spPr>
          <a:xfrm>
            <a:off x="6708371" y="2344420"/>
            <a:ext cx="2919730" cy="4086860"/>
          </a:xfrm>
          <a:prstGeom prst="rect">
            <a:avLst/>
          </a:prstGeom>
        </p:spPr>
      </p:pic>
    </p:spTree>
    <p:custDataLst>
      <p:tags r:id="rId1"/>
    </p:custData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76885" y="1174115"/>
            <a:ext cx="11176635" cy="5205095"/>
          </a:xfrm>
        </p:spPr>
        <p:txBody>
          <a:bodyPr/>
          <a:lstStyle/>
          <a:p>
            <a:pPr>
              <a:lnSpc>
                <a:spcPct val="150000"/>
              </a:lnSpc>
            </a:pPr>
            <a:r>
              <a:rPr lang="en-US" altLang="zh-CN"/>
              <a:t>       </a:t>
            </a:r>
            <a:r>
              <a:rPr lang="en-US" altLang="zh-CN" sz="1600"/>
              <a:t> </a:t>
            </a:r>
            <a:r>
              <a:rPr lang="zh-CN" altLang="en-US" sz="1600"/>
              <a:t>近一段时期以来，电信网络诈骗时有发生。</a:t>
            </a:r>
            <a:r>
              <a:rPr lang="zh-CN" altLang="en-US" sz="1600" b="1"/>
              <a:t>电信诈骗</a:t>
            </a:r>
            <a:r>
              <a:rPr lang="zh-CN" altLang="en-US" sz="1600"/>
              <a:t>是指通过电话、网络和短信方式，编造虚假信息，设置骗局，对受害人实施远程、非接触式诈骗，诱使受害人打款或转账的犯罪行为，通常以冒充他人及仿冒、伪造各种合法外衣和形式的方式达到欺骗的目的，如冒充公检法、商家公司厂家、国家机关工作人员、银行工作人员等各类机构工作人员，伪造和冒充招工、刷单、贷款、手机定位和招嫖等形式进行诈骗。从新世纪以来，随着科技的发展，一系列技术工具的开发出现和被使用，许多技术人员和一些平民借助于手机、固定电话、网络等通信工具和现代的技术等实施的非接触式的诈骗可以说是迅速地发展蔓延，给人们造成了很大的损失。</a:t>
            </a:r>
          </a:p>
          <a:p>
            <a:r>
              <a:rPr lang="zh-CN" altLang="en-US"/>
              <a:t> </a:t>
            </a:r>
            <a:r>
              <a:rPr lang="en-US" altLang="zh-CN"/>
              <a:t>      </a:t>
            </a:r>
            <a:r>
              <a:rPr lang="en-US" altLang="zh-CN" sz="1600"/>
              <a:t> </a:t>
            </a:r>
            <a:r>
              <a:rPr lang="zh-CN" altLang="en-US" sz="1600"/>
              <a:t>2022年5月11日，公安部公布五类高发电信网络诈骗案件，分别是刷单返利、虚假投资理财、虚假网络贷款、冒充客服、冒充公检法</a:t>
            </a:r>
            <a:r>
              <a:rPr lang="zh-CN" altLang="en-US"/>
              <a:t>。</a:t>
            </a:r>
          </a:p>
        </p:txBody>
      </p:sp>
      <p:grpSp>
        <p:nvGrpSpPr>
          <p:cNvPr id="4" name="组合 3"/>
          <p:cNvGrpSpPr/>
          <p:nvPr/>
        </p:nvGrpSpPr>
        <p:grpSpPr>
          <a:xfrm>
            <a:off x="306705" y="164465"/>
            <a:ext cx="2460625" cy="583565"/>
            <a:chOff x="266701" y="180974"/>
            <a:chExt cx="1265410" cy="1110280"/>
          </a:xfrm>
        </p:grpSpPr>
        <p:sp>
          <p:nvSpPr>
            <p:cNvPr id="5" name="圆角矩形 4"/>
            <p:cNvSpPr/>
            <p:nvPr/>
          </p:nvSpPr>
          <p:spPr>
            <a:xfrm>
              <a:off x="266701" y="180974"/>
              <a:ext cx="1265410" cy="1110280"/>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文本框 6"/>
            <p:cNvSpPr txBox="1"/>
            <p:nvPr/>
          </p:nvSpPr>
          <p:spPr>
            <a:xfrm>
              <a:off x="354065" y="241728"/>
              <a:ext cx="1105698" cy="919664"/>
            </a:xfrm>
            <a:prstGeom prst="rect">
              <a:avLst/>
            </a:prstGeom>
            <a:noFill/>
          </p:spPr>
          <p:txBody>
            <a:bodyPr wrap="square" rtlCol="0">
              <a:noAutofit/>
            </a:bodyPr>
            <a:lstStyle/>
            <a:p>
              <a:pPr>
                <a:defRPr/>
              </a:pPr>
              <a:r>
                <a:rPr lang="en-US" altLang="zh-CN" b="1" noProof="1">
                  <a:solidFill>
                    <a:schemeClr val="bg1"/>
                  </a:solidFill>
                  <a:latin typeface="微软雅黑" panose="020B0503020204020204" pitchFamily="34" charset="-122"/>
                  <a:ea typeface="微软雅黑" panose="020B0503020204020204" pitchFamily="34" charset="-122"/>
                </a:rPr>
                <a:t>    </a:t>
              </a:r>
              <a:r>
                <a:rPr lang="zh-CN" altLang="en-US" b="1" noProof="1">
                  <a:solidFill>
                    <a:schemeClr val="bg1"/>
                  </a:solidFill>
                  <a:latin typeface="微软雅黑" panose="020B0503020204020204" pitchFamily="34" charset="-122"/>
                  <a:ea typeface="微软雅黑" panose="020B0503020204020204" pitchFamily="34" charset="-122"/>
                </a:rPr>
                <a:t>关于电信诈骗</a:t>
              </a:r>
            </a:p>
          </p:txBody>
        </p:sp>
      </p:grpSp>
    </p:spTree>
    <p:custDataLst>
      <p:tags r:id="rId1"/>
    </p:custData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31495" y="1078230"/>
            <a:ext cx="10515600" cy="4351338"/>
          </a:xfrm>
        </p:spPr>
        <p:txBody>
          <a:bodyPr/>
          <a:lstStyle/>
          <a:p>
            <a:pPr>
              <a:lnSpc>
                <a:spcPct val="150000"/>
              </a:lnSpc>
            </a:pPr>
            <a:r>
              <a:rPr lang="zh-CN" altLang="en-US" sz="1600">
                <a:latin typeface="黑体" panose="02010609060101010101" charset="-122"/>
                <a:ea typeface="黑体" panose="02010609060101010101" charset="-122"/>
                <a:cs typeface="黑体" panose="02010609060101010101" charset="-122"/>
              </a:rPr>
              <a:t>1.接到“退款”、“返钱”一类的电话不可轻信，应第一时间通过网购平台联系商家进行核实，如的确属实，务必通过网购平台正规渠道进行退款；</a:t>
            </a:r>
          </a:p>
          <a:p>
            <a:pPr>
              <a:lnSpc>
                <a:spcPct val="150000"/>
              </a:lnSpc>
            </a:pPr>
            <a:r>
              <a:rPr lang="zh-CN" altLang="en-US" sz="1600">
                <a:latin typeface="黑体" panose="02010609060101010101" charset="-122"/>
                <a:ea typeface="黑体" panose="02010609060101010101" charset="-122"/>
                <a:cs typeface="黑体" panose="02010609060101010101" charset="-122"/>
              </a:rPr>
              <a:t>2.不要随便点开陌生人发来的链接、二维码；</a:t>
            </a:r>
          </a:p>
          <a:p>
            <a:pPr>
              <a:lnSpc>
                <a:spcPct val="150000"/>
              </a:lnSpc>
            </a:pPr>
            <a:r>
              <a:rPr lang="zh-CN" altLang="en-US" sz="1600">
                <a:latin typeface="黑体" panose="02010609060101010101" charset="-122"/>
                <a:ea typeface="黑体" panose="02010609060101010101" charset="-122"/>
                <a:cs typeface="黑体" panose="02010609060101010101" charset="-122"/>
              </a:rPr>
              <a:t>3.不要随便在外来网站上填写私人信息，如银行卡账号、密码、验证码；</a:t>
            </a:r>
          </a:p>
          <a:p>
            <a:pPr>
              <a:lnSpc>
                <a:spcPct val="150000"/>
              </a:lnSpc>
            </a:pPr>
            <a:r>
              <a:rPr lang="zh-CN" altLang="en-US" sz="1600">
                <a:latin typeface="黑体" panose="02010609060101010101" charset="-122"/>
                <a:ea typeface="黑体" panose="02010609060101010101" charset="-122"/>
                <a:cs typeface="黑体" panose="02010609060101010101" charset="-122"/>
              </a:rPr>
              <a:t>4.千万不要相信退款需要通过第三方借贷平台借钱转账刷信用度；</a:t>
            </a:r>
          </a:p>
          <a:p>
            <a:pPr>
              <a:lnSpc>
                <a:spcPct val="150000"/>
              </a:lnSpc>
            </a:pPr>
            <a:r>
              <a:rPr lang="zh-CN" altLang="en-US" sz="1600">
                <a:latin typeface="黑体" panose="02010609060101010101" charset="-122"/>
                <a:ea typeface="黑体" panose="02010609060101010101" charset="-122"/>
                <a:cs typeface="黑体" panose="02010609060101010101" charset="-122"/>
              </a:rPr>
              <a:t>5.遇到诈骗，请第一时间拨打110报警。</a:t>
            </a:r>
          </a:p>
        </p:txBody>
      </p:sp>
      <p:grpSp>
        <p:nvGrpSpPr>
          <p:cNvPr id="4" name="组合 3"/>
          <p:cNvGrpSpPr/>
          <p:nvPr/>
        </p:nvGrpSpPr>
        <p:grpSpPr>
          <a:xfrm>
            <a:off x="306705" y="145415"/>
            <a:ext cx="2125345" cy="602615"/>
            <a:chOff x="266701" y="180974"/>
            <a:chExt cx="1265410" cy="1110280"/>
          </a:xfrm>
        </p:grpSpPr>
        <p:sp>
          <p:nvSpPr>
            <p:cNvPr id="5" name="圆角矩形 4"/>
            <p:cNvSpPr/>
            <p:nvPr/>
          </p:nvSpPr>
          <p:spPr>
            <a:xfrm>
              <a:off x="266701" y="180974"/>
              <a:ext cx="1265410" cy="1110280"/>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文本框 6"/>
            <p:cNvSpPr txBox="1"/>
            <p:nvPr/>
          </p:nvSpPr>
          <p:spPr>
            <a:xfrm>
              <a:off x="354065" y="241728"/>
              <a:ext cx="1105698" cy="919664"/>
            </a:xfrm>
            <a:prstGeom prst="rect">
              <a:avLst/>
            </a:prstGeom>
            <a:noFill/>
          </p:spPr>
          <p:txBody>
            <a:bodyPr wrap="square" rtlCol="0">
              <a:noAutofit/>
            </a:bodyPr>
            <a:lstStyle/>
            <a:p>
              <a:pPr>
                <a:defRPr/>
              </a:pPr>
              <a:r>
                <a:rPr lang="en-US" altLang="zh-CN" b="1" noProof="1">
                  <a:solidFill>
                    <a:schemeClr val="bg1"/>
                  </a:solidFill>
                  <a:latin typeface="微软雅黑" panose="020B0503020204020204" pitchFamily="34" charset="-122"/>
                  <a:ea typeface="微软雅黑" panose="020B0503020204020204" pitchFamily="34" charset="-122"/>
                </a:rPr>
                <a:t>    </a:t>
              </a:r>
              <a:r>
                <a:rPr lang="zh-CN" altLang="en-US" b="1" noProof="1">
                  <a:solidFill>
                    <a:schemeClr val="bg1"/>
                  </a:solidFill>
                  <a:latin typeface="微软雅黑" panose="020B0503020204020204" pitchFamily="34" charset="-122"/>
                  <a:ea typeface="微软雅黑" panose="020B0503020204020204" pitchFamily="34" charset="-122"/>
                </a:rPr>
                <a:t>防诈提醒</a:t>
              </a:r>
            </a:p>
          </p:txBody>
        </p:sp>
      </p:grpSp>
    </p:spTree>
    <p:custDataLst>
      <p:tags r:id="rId1"/>
    </p:custData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0">
          <a:blip r:embed="rId4">
            <a:alphaModFix amt="5000"/>
          </a:blip>
          <a:srcRect/>
          <a:stretch>
            <a:fillRect/>
          </a:stretch>
        </a:blipFill>
        <a:effectLst/>
      </p:bgPr>
    </p:bg>
    <p:spTree>
      <p:nvGrpSpPr>
        <p:cNvPr id="1" name=""/>
        <p:cNvGrpSpPr/>
        <p:nvPr/>
      </p:nvGrpSpPr>
      <p:grpSpPr>
        <a:xfrm>
          <a:off x="0" y="0"/>
          <a:ext cx="0" cy="0"/>
          <a:chOff x="0" y="0"/>
          <a:chExt cx="0" cy="0"/>
        </a:xfrm>
      </p:grpSpPr>
      <p:sp>
        <p:nvSpPr>
          <p:cNvPr id="3" name="内容占位符 2"/>
          <p:cNvSpPr>
            <a:spLocks noGrp="1"/>
          </p:cNvSpPr>
          <p:nvPr>
            <p:ph idx="1"/>
          </p:nvPr>
        </p:nvSpPr>
        <p:spPr>
          <a:xfrm>
            <a:off x="453390" y="867410"/>
            <a:ext cx="10515600" cy="4351338"/>
          </a:xfrm>
        </p:spPr>
        <p:txBody>
          <a:bodyPr>
            <a:noAutofit/>
          </a:bodyPr>
          <a:lstStyle/>
          <a:p>
            <a:pPr marL="0" algn="l">
              <a:lnSpc>
                <a:spcPct val="150000"/>
              </a:lnSpc>
              <a:buClrTx/>
              <a:buSzTx/>
            </a:pPr>
            <a:r>
              <a:rPr lang="en-US" altLang="zh-CN" sz="1700"/>
              <a:t>自本学期期中考试至今，学校累计发现多起考试作弊事件，多名学生严重违反了学校有关规定。根据相关规定，为严肃校纪，教育本人，经研究决定，学校对这些构成作弊的学生给予留校察看处分。</a:t>
            </a:r>
          </a:p>
          <a:p>
            <a:pPr marL="0" algn="l">
              <a:lnSpc>
                <a:spcPct val="150000"/>
              </a:lnSpc>
              <a:buClrTx/>
              <a:buSzTx/>
            </a:pPr>
            <a:r>
              <a:rPr lang="en-US" altLang="zh-CN" sz="1700"/>
              <a:t>以上案例提醒我们每一位在校学生，诚实守信是中华民族的优良传统，也是公民的基本道德要求之一。严谨求实的求学态度更是立学之本，也是学生诚信作风最直接的体现。“诚者自成也”，希望同学们在以后的每一次考试中都将严格遵守考试守则，诚信考试，对自己的未来发展、对关心自己的人负责。</a:t>
            </a:r>
          </a:p>
          <a:p>
            <a:pPr marL="0" algn="l">
              <a:lnSpc>
                <a:spcPct val="150000"/>
              </a:lnSpc>
              <a:buClrTx/>
              <a:buSzTx/>
            </a:pPr>
            <a:endParaRPr lang="en-US" altLang="zh-CN" sz="1700"/>
          </a:p>
          <a:p>
            <a:pPr marL="0" algn="l">
              <a:lnSpc>
                <a:spcPct val="150000"/>
              </a:lnSpc>
              <a:buClrTx/>
              <a:buSzTx/>
            </a:pPr>
            <a:endParaRPr lang="zh-CN" altLang="en-US" sz="1700">
              <a:sym typeface="+mn-ea"/>
            </a:endParaRPr>
          </a:p>
          <a:p>
            <a:pPr marL="0" algn="l">
              <a:lnSpc>
                <a:spcPct val="150000"/>
              </a:lnSpc>
              <a:buClrTx/>
              <a:buSzTx/>
            </a:pPr>
            <a:r>
              <a:rPr lang="zh-CN" altLang="en-US" sz="1700">
                <a:sym typeface="+mn-ea"/>
              </a:rPr>
              <a:t>某年级学生</a:t>
            </a:r>
            <a:r>
              <a:rPr lang="zh-CN" altLang="en-US" sz="1700" dirty="0" smtClean="0">
                <a:sym typeface="+mn-ea"/>
              </a:rPr>
              <a:t>张三（化名）、李四（化名）</a:t>
            </a:r>
            <a:r>
              <a:rPr lang="zh-CN" altLang="en-US" sz="1700">
                <a:sym typeface="+mn-ea"/>
              </a:rPr>
              <a:t>、王五（化名）在形势与政策课上打牌，严重扰乱课堂秩序。根据学校有关规定，为严肃校纪，教育本人，经研究决定，学校对</a:t>
            </a:r>
            <a:r>
              <a:rPr lang="zh-CN" altLang="en-US" sz="1700" dirty="0" smtClean="0">
                <a:sym typeface="+mn-ea"/>
              </a:rPr>
              <a:t>张三（化名）、李四（化名）</a:t>
            </a:r>
            <a:r>
              <a:rPr lang="zh-CN" altLang="en-US" sz="1700">
                <a:sym typeface="+mn-ea"/>
              </a:rPr>
              <a:t>、王五（化名）学生给予警告处分。</a:t>
            </a:r>
            <a:endParaRPr lang="zh-CN" altLang="en-US" sz="1700"/>
          </a:p>
          <a:p>
            <a:pPr marL="0" algn="l">
              <a:lnSpc>
                <a:spcPct val="150000"/>
              </a:lnSpc>
              <a:buClrTx/>
              <a:buSzTx/>
            </a:pPr>
            <a:r>
              <a:rPr lang="zh-CN" altLang="en-US" sz="1700">
                <a:sym typeface="+mn-ea"/>
              </a:rPr>
              <a:t>以上案例提醒我们每一位在校学生，应严格遵守校规校纪与课堂纪律，认真对待每一节课，对于违规行为学院将予以严肃处理。</a:t>
            </a:r>
            <a:endParaRPr lang="zh-CN" altLang="en-US" sz="1700"/>
          </a:p>
          <a:p>
            <a:pPr marL="0" algn="l">
              <a:lnSpc>
                <a:spcPct val="150000"/>
              </a:lnSpc>
              <a:buClrTx/>
              <a:buSzTx/>
            </a:pPr>
            <a:endParaRPr lang="zh-CN" altLang="en-US" sz="1300"/>
          </a:p>
        </p:txBody>
      </p:sp>
      <p:grpSp>
        <p:nvGrpSpPr>
          <p:cNvPr id="4" name="组合 3"/>
          <p:cNvGrpSpPr/>
          <p:nvPr/>
        </p:nvGrpSpPr>
        <p:grpSpPr>
          <a:xfrm>
            <a:off x="306705" y="145415"/>
            <a:ext cx="2125345" cy="602615"/>
            <a:chOff x="266701" y="180974"/>
            <a:chExt cx="1265410" cy="1110280"/>
          </a:xfrm>
        </p:grpSpPr>
        <p:sp>
          <p:nvSpPr>
            <p:cNvPr id="5" name="圆角矩形 4"/>
            <p:cNvSpPr/>
            <p:nvPr/>
          </p:nvSpPr>
          <p:spPr>
            <a:xfrm>
              <a:off x="266701" y="180974"/>
              <a:ext cx="1265410" cy="1110280"/>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文本框 6"/>
            <p:cNvSpPr txBox="1"/>
            <p:nvPr/>
          </p:nvSpPr>
          <p:spPr>
            <a:xfrm>
              <a:off x="354065" y="241728"/>
              <a:ext cx="1105698" cy="919664"/>
            </a:xfrm>
            <a:prstGeom prst="rect">
              <a:avLst/>
            </a:prstGeom>
            <a:noFill/>
          </p:spPr>
          <p:txBody>
            <a:bodyPr wrap="square" rtlCol="0">
              <a:noAutofit/>
            </a:bodyPr>
            <a:lstStyle/>
            <a:p>
              <a:pPr>
                <a:defRPr/>
              </a:pPr>
              <a:r>
                <a:rPr lang="en-US" altLang="zh-CN" b="1" noProof="1">
                  <a:solidFill>
                    <a:schemeClr val="bg1"/>
                  </a:solidFill>
                  <a:latin typeface="微软雅黑" panose="020B0503020204020204" pitchFamily="34" charset="-122"/>
                  <a:ea typeface="微软雅黑" panose="020B0503020204020204" pitchFamily="34" charset="-122"/>
                </a:rPr>
                <a:t>  </a:t>
              </a:r>
              <a:r>
                <a:rPr lang="zh-CN" altLang="en-US" b="1" noProof="1">
                  <a:solidFill>
                    <a:schemeClr val="bg1"/>
                  </a:solidFill>
                  <a:latin typeface="微软雅黑" panose="020B0503020204020204" pitchFamily="34" charset="-122"/>
                  <a:ea typeface="微软雅黑" panose="020B0503020204020204" pitchFamily="34" charset="-122"/>
                </a:rPr>
                <a:t>案例警示教育</a:t>
              </a:r>
              <a:r>
                <a:rPr lang="en-US" altLang="zh-CN" b="1" noProof="1">
                  <a:solidFill>
                    <a:schemeClr val="bg1"/>
                  </a:solidFill>
                  <a:latin typeface="微软雅黑" panose="020B0503020204020204" pitchFamily="34" charset="-122"/>
                  <a:ea typeface="微软雅黑" panose="020B0503020204020204" pitchFamily="34" charset="-122"/>
                </a:rPr>
                <a:t>1</a:t>
              </a:r>
            </a:p>
          </p:txBody>
        </p:sp>
      </p:grpSp>
      <p:sp>
        <p:nvSpPr>
          <p:cNvPr id="2" name="圆角矩形 1"/>
          <p:cNvSpPr/>
          <p:nvPr/>
        </p:nvSpPr>
        <p:spPr>
          <a:xfrm>
            <a:off x="377190" y="3395980"/>
            <a:ext cx="2125345" cy="602615"/>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a:solidFill>
                  <a:schemeClr val="bg1"/>
                </a:solidFill>
                <a:latin typeface="微软雅黑" panose="020B0503020204020204" pitchFamily="34" charset="-122"/>
                <a:ea typeface="微软雅黑" panose="020B0503020204020204" pitchFamily="34" charset="-122"/>
                <a:sym typeface="+mn-ea"/>
              </a:rPr>
              <a:t>案例警示教育</a:t>
            </a:r>
            <a:r>
              <a:rPr lang="en-US" altLang="zh-CN" b="1">
                <a:solidFill>
                  <a:schemeClr val="bg1"/>
                </a:solidFill>
                <a:latin typeface="微软雅黑" panose="020B0503020204020204" pitchFamily="34" charset="-122"/>
                <a:ea typeface="微软雅黑" panose="020B0503020204020204" pitchFamily="34" charset="-122"/>
                <a:sym typeface="+mn-ea"/>
              </a:rPr>
              <a:t>2</a:t>
            </a:r>
            <a:endParaRPr lang="en-US" altLang="zh-CN" b="1" noProof="1">
              <a:solidFill>
                <a:schemeClr val="bg1"/>
              </a:solidFill>
              <a:latin typeface="微软雅黑" panose="020B0503020204020204" pitchFamily="34" charset="-122"/>
              <a:ea typeface="微软雅黑" panose="020B0503020204020204" pitchFamily="34" charset="-122"/>
            </a:endParaRPr>
          </a:p>
          <a:p>
            <a:pPr algn="ctr"/>
            <a:endParaRPr lang="zh-CN" altLang="en-US"/>
          </a:p>
        </p:txBody>
      </p:sp>
    </p:spTree>
    <p:custDataLst>
      <p:tags r:id="rId2"/>
    </p:custDataLst>
  </p:cSld>
  <p:clrMapOvr>
    <a:overrideClrMapping bg1="lt1" tx1="dk1" bg2="lt2" tx2="dk2" accent1="accent1" accent2="accent2" accent3="accent3" accent4="accent4" accent5="accent5" accent6="accent6" hlink="hlink" folHlink="folHlink"/>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306705" y="943610"/>
            <a:ext cx="10515600" cy="4351338"/>
          </a:xfrm>
        </p:spPr>
        <p:txBody>
          <a:bodyPr>
            <a:normAutofit fontScale="57500" lnSpcReduction="20000"/>
          </a:bodyPr>
          <a:lstStyle/>
          <a:p>
            <a:pPr marL="0" indent="0" algn="l">
              <a:lnSpc>
                <a:spcPct val="150000"/>
              </a:lnSpc>
              <a:buClrTx/>
              <a:buSzTx/>
              <a:buNone/>
            </a:pPr>
            <a:r>
              <a:rPr lang="en-US" altLang="zh-CN" sz="2995" dirty="0" smtClean="0"/>
              <a:t>   </a:t>
            </a:r>
            <a:r>
              <a:rPr lang="en-US" altLang="zh-CN" sz="3000" dirty="0" smtClean="0"/>
              <a:t> 学生</a:t>
            </a:r>
            <a:r>
              <a:rPr lang="zh-CN" altLang="en-US" sz="3000" dirty="0" smtClean="0"/>
              <a:t>张三（化名）</a:t>
            </a:r>
            <a:r>
              <a:rPr lang="en-US" altLang="zh-CN" sz="3000" dirty="0" smtClean="0"/>
              <a:t>参与有损大学生形象的不良商业活动，构成违纪。根据</a:t>
            </a:r>
            <a:r>
              <a:rPr lang="zh-CN" altLang="en-US" sz="3000" dirty="0" smtClean="0"/>
              <a:t>学校</a:t>
            </a:r>
            <a:r>
              <a:rPr lang="en-US" altLang="zh-CN" sz="3000" dirty="0" smtClean="0"/>
              <a:t>有关规定，为严肃校纪，教育本人，经研究决定，给予</a:t>
            </a:r>
            <a:r>
              <a:rPr lang="zh-CN" altLang="en-US" sz="3000" dirty="0" smtClean="0">
                <a:sym typeface="+mn-ea"/>
              </a:rPr>
              <a:t>张三（化名）</a:t>
            </a:r>
            <a:r>
              <a:rPr lang="en-US" altLang="zh-CN" sz="3000" dirty="0" smtClean="0"/>
              <a:t>同学警告处分。</a:t>
            </a:r>
          </a:p>
          <a:p>
            <a:pPr marL="0" algn="l">
              <a:lnSpc>
                <a:spcPct val="150000"/>
              </a:lnSpc>
              <a:buClrTx/>
              <a:buSzTx/>
            </a:pPr>
            <a:r>
              <a:rPr lang="en-US" altLang="zh-CN" sz="3000" dirty="0" smtClean="0"/>
              <a:t>以上案例提醒我们每一位在校生，要树立正确的人生理想，学法、知法、守法，切忌急功近利、好高骛远。</a:t>
            </a:r>
          </a:p>
          <a:p>
            <a:pPr marL="0" algn="l">
              <a:lnSpc>
                <a:spcPct val="150000"/>
              </a:lnSpc>
              <a:buClrTx/>
              <a:buSzTx/>
            </a:pPr>
            <a:endParaRPr lang="zh-CN" altLang="en-US" sz="3000"/>
          </a:p>
          <a:p>
            <a:pPr marL="0" algn="l">
              <a:lnSpc>
                <a:spcPct val="150000"/>
              </a:lnSpc>
              <a:buClrTx/>
              <a:buSzTx/>
            </a:pPr>
            <a:endParaRPr lang="zh-CN" altLang="en-US" sz="3000"/>
          </a:p>
          <a:p>
            <a:pPr marL="0" indent="0" algn="l">
              <a:lnSpc>
                <a:spcPct val="150000"/>
              </a:lnSpc>
              <a:buClrTx/>
              <a:buSzTx/>
              <a:buNone/>
            </a:pPr>
            <a:r>
              <a:rPr lang="en-US" altLang="zh-CN" sz="3000" dirty="0" smtClean="0"/>
              <a:t>    </a:t>
            </a:r>
          </a:p>
          <a:p>
            <a:pPr marL="0" indent="0" algn="l">
              <a:lnSpc>
                <a:spcPct val="150000"/>
              </a:lnSpc>
              <a:buClrTx/>
              <a:buSzTx/>
              <a:buNone/>
            </a:pPr>
            <a:r>
              <a:rPr lang="en-US" altLang="zh-CN" sz="3000" dirty="0" smtClean="0"/>
              <a:t>   学生</a:t>
            </a:r>
            <a:r>
              <a:rPr lang="zh-CN" altLang="en-US" sz="3000" dirty="0" smtClean="0"/>
              <a:t>李四</a:t>
            </a:r>
            <a:r>
              <a:rPr lang="zh-CN" altLang="en-US" sz="3000" dirty="0" smtClean="0">
                <a:sym typeface="+mn-ea"/>
              </a:rPr>
              <a:t>（化名）</a:t>
            </a:r>
            <a:r>
              <a:rPr lang="en-US" altLang="zh-CN" sz="3000" dirty="0" smtClean="0"/>
              <a:t>参与网络赌博，构成违纪。根据</a:t>
            </a:r>
            <a:r>
              <a:rPr lang="zh-CN" altLang="en-US" sz="3000" dirty="0" smtClean="0"/>
              <a:t>学校</a:t>
            </a:r>
            <a:r>
              <a:rPr lang="en-US" altLang="zh-CN" sz="3000" dirty="0" smtClean="0"/>
              <a:t>有关规定，为严肃校纪，教育本人，经研究决定，给予杨某同学严重警告处分。</a:t>
            </a:r>
          </a:p>
          <a:p>
            <a:pPr marL="0" algn="l">
              <a:lnSpc>
                <a:spcPct val="150000"/>
              </a:lnSpc>
              <a:buClrTx/>
              <a:buSzTx/>
            </a:pPr>
            <a:r>
              <a:rPr lang="en-US" altLang="zh-CN" sz="3000" dirty="0" smtClean="0"/>
              <a:t>以上案例提醒我们每一位在校生，不要抱有贪念，更不要抱有侥幸心理，不断提高自身法制意识和拒赌反赌能力，筑牢禁赌“防火墙”。</a:t>
            </a:r>
          </a:p>
        </p:txBody>
      </p:sp>
      <p:grpSp>
        <p:nvGrpSpPr>
          <p:cNvPr id="4" name="组合 3"/>
          <p:cNvGrpSpPr/>
          <p:nvPr/>
        </p:nvGrpSpPr>
        <p:grpSpPr>
          <a:xfrm>
            <a:off x="306705" y="145415"/>
            <a:ext cx="2125345" cy="602615"/>
            <a:chOff x="266701" y="180974"/>
            <a:chExt cx="1265410" cy="1110280"/>
          </a:xfrm>
        </p:grpSpPr>
        <p:sp>
          <p:nvSpPr>
            <p:cNvPr id="5" name="圆角矩形 4"/>
            <p:cNvSpPr/>
            <p:nvPr/>
          </p:nvSpPr>
          <p:spPr>
            <a:xfrm>
              <a:off x="266701" y="180974"/>
              <a:ext cx="1265410" cy="1110280"/>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文本框 6"/>
            <p:cNvSpPr txBox="1"/>
            <p:nvPr/>
          </p:nvSpPr>
          <p:spPr>
            <a:xfrm>
              <a:off x="354065" y="241728"/>
              <a:ext cx="1105698" cy="919664"/>
            </a:xfrm>
            <a:prstGeom prst="rect">
              <a:avLst/>
            </a:prstGeom>
            <a:noFill/>
          </p:spPr>
          <p:txBody>
            <a:bodyPr wrap="square" rtlCol="0">
              <a:noAutofit/>
            </a:bodyPr>
            <a:lstStyle/>
            <a:p>
              <a:pPr>
                <a:defRPr/>
              </a:pPr>
              <a:r>
                <a:rPr lang="en-US" altLang="zh-CN" b="1" noProof="1">
                  <a:solidFill>
                    <a:schemeClr val="bg1"/>
                  </a:solidFill>
                  <a:latin typeface="微软雅黑" panose="020B0503020204020204" pitchFamily="34" charset="-122"/>
                  <a:ea typeface="微软雅黑" panose="020B0503020204020204" pitchFamily="34" charset="-122"/>
                </a:rPr>
                <a:t>  </a:t>
              </a:r>
              <a:r>
                <a:rPr lang="zh-CN" altLang="en-US" b="1" noProof="1">
                  <a:solidFill>
                    <a:schemeClr val="bg1"/>
                  </a:solidFill>
                  <a:latin typeface="微软雅黑" panose="020B0503020204020204" pitchFamily="34" charset="-122"/>
                  <a:ea typeface="微软雅黑" panose="020B0503020204020204" pitchFamily="34" charset="-122"/>
                </a:rPr>
                <a:t>案例警示教育</a:t>
              </a:r>
              <a:r>
                <a:rPr lang="en-US" altLang="zh-CN" b="1" noProof="1">
                  <a:solidFill>
                    <a:schemeClr val="bg1"/>
                  </a:solidFill>
                  <a:latin typeface="微软雅黑" panose="020B0503020204020204" pitchFamily="34" charset="-122"/>
                  <a:ea typeface="微软雅黑" panose="020B0503020204020204" pitchFamily="34" charset="-122"/>
                </a:rPr>
                <a:t>3</a:t>
              </a:r>
            </a:p>
          </p:txBody>
        </p:sp>
      </p:grpSp>
      <p:grpSp>
        <p:nvGrpSpPr>
          <p:cNvPr id="6" name="组合 5"/>
          <p:cNvGrpSpPr/>
          <p:nvPr/>
        </p:nvGrpSpPr>
        <p:grpSpPr>
          <a:xfrm>
            <a:off x="306705" y="2818130"/>
            <a:ext cx="2125345" cy="602615"/>
            <a:chOff x="266701" y="180974"/>
            <a:chExt cx="1265410" cy="1110280"/>
          </a:xfrm>
        </p:grpSpPr>
        <p:sp>
          <p:nvSpPr>
            <p:cNvPr id="8" name="圆角矩形 7"/>
            <p:cNvSpPr/>
            <p:nvPr/>
          </p:nvSpPr>
          <p:spPr>
            <a:xfrm>
              <a:off x="266701" y="180974"/>
              <a:ext cx="1265410" cy="1110280"/>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文本框 8"/>
            <p:cNvSpPr txBox="1"/>
            <p:nvPr/>
          </p:nvSpPr>
          <p:spPr>
            <a:xfrm>
              <a:off x="354065" y="241728"/>
              <a:ext cx="1105698" cy="919664"/>
            </a:xfrm>
            <a:prstGeom prst="rect">
              <a:avLst/>
            </a:prstGeom>
            <a:noFill/>
          </p:spPr>
          <p:txBody>
            <a:bodyPr wrap="square" rtlCol="0">
              <a:noAutofit/>
            </a:bodyPr>
            <a:lstStyle/>
            <a:p>
              <a:pPr>
                <a:defRPr/>
              </a:pPr>
              <a:r>
                <a:rPr lang="en-US" altLang="zh-CN" b="1" noProof="1">
                  <a:solidFill>
                    <a:schemeClr val="bg1"/>
                  </a:solidFill>
                  <a:latin typeface="微软雅黑" panose="020B0503020204020204" pitchFamily="34" charset="-122"/>
                  <a:ea typeface="微软雅黑" panose="020B0503020204020204" pitchFamily="34" charset="-122"/>
                </a:rPr>
                <a:t>  </a:t>
              </a:r>
              <a:r>
                <a:rPr lang="zh-CN" altLang="en-US" b="1" noProof="1">
                  <a:solidFill>
                    <a:schemeClr val="bg1"/>
                  </a:solidFill>
                  <a:latin typeface="微软雅黑" panose="020B0503020204020204" pitchFamily="34" charset="-122"/>
                  <a:ea typeface="微软雅黑" panose="020B0503020204020204" pitchFamily="34" charset="-122"/>
                </a:rPr>
                <a:t>案例警示教育</a:t>
              </a:r>
              <a:r>
                <a:rPr lang="en-US" altLang="zh-CN" b="1" noProof="1">
                  <a:solidFill>
                    <a:schemeClr val="bg1"/>
                  </a:solidFill>
                  <a:latin typeface="微软雅黑" panose="020B0503020204020204" pitchFamily="34" charset="-122"/>
                  <a:ea typeface="微软雅黑" panose="020B0503020204020204" pitchFamily="34" charset="-122"/>
                </a:rPr>
                <a:t>4</a:t>
              </a:r>
            </a:p>
          </p:txBody>
        </p:sp>
      </p:grpSp>
    </p:spTree>
    <p:custDataLst>
      <p:tags r:id="rId1"/>
    </p:custData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3390" y="1087120"/>
            <a:ext cx="10515600" cy="4351338"/>
          </a:xfrm>
        </p:spPr>
        <p:txBody>
          <a:bodyPr>
            <a:normAutofit/>
          </a:bodyPr>
          <a:lstStyle/>
          <a:p>
            <a:pPr marL="0" algn="l">
              <a:lnSpc>
                <a:spcPct val="150000"/>
              </a:lnSpc>
              <a:buClrTx/>
              <a:buSzTx/>
            </a:pPr>
            <a:r>
              <a:rPr lang="en-US" altLang="zh-CN"/>
              <a:t>     </a:t>
            </a:r>
            <a:r>
              <a:rPr lang="zh-CN" altLang="en-US" sz="1800" dirty="0" smtClean="0"/>
              <a:t>学生张三（化名）疫情期间违反学校有关规定多次翻墙进出校，严重扰乱学校教育教学管理秩序。根据学校相关条例，为严肃校纪，教育本人，经研究决定，给予学生张三</a:t>
            </a:r>
            <a:r>
              <a:rPr lang="zh-CN" altLang="en-US" sz="1800" dirty="0" smtClean="0">
                <a:sym typeface="+mn-ea"/>
              </a:rPr>
              <a:t>（化名）</a:t>
            </a:r>
            <a:r>
              <a:rPr lang="zh-CN" altLang="en-US" sz="1800" dirty="0" smtClean="0"/>
              <a:t>记过处分。</a:t>
            </a:r>
          </a:p>
          <a:p>
            <a:pPr marL="0" algn="l">
              <a:lnSpc>
                <a:spcPct val="150000"/>
              </a:lnSpc>
              <a:buClrTx/>
              <a:buSzTx/>
            </a:pPr>
            <a:r>
              <a:rPr lang="zh-CN" altLang="en-US" sz="1800" dirty="0" smtClean="0"/>
              <a:t>以上案例提醒我们每一位在校学生，要严格遵守校纪校规，遵守教学管理秩序，筑牢第一课堂自主学习意识。</a:t>
            </a:r>
          </a:p>
          <a:p>
            <a:pPr marL="0" indent="0">
              <a:buNone/>
            </a:pPr>
            <a:endParaRPr lang="zh-CN" altLang="en-US"/>
          </a:p>
        </p:txBody>
      </p:sp>
      <p:grpSp>
        <p:nvGrpSpPr>
          <p:cNvPr id="4" name="组合 3"/>
          <p:cNvGrpSpPr/>
          <p:nvPr/>
        </p:nvGrpSpPr>
        <p:grpSpPr>
          <a:xfrm>
            <a:off x="306705" y="145415"/>
            <a:ext cx="2125345" cy="602615"/>
            <a:chOff x="266701" y="180974"/>
            <a:chExt cx="1265410" cy="1110280"/>
          </a:xfrm>
        </p:grpSpPr>
        <p:sp>
          <p:nvSpPr>
            <p:cNvPr id="5" name="圆角矩形 4"/>
            <p:cNvSpPr/>
            <p:nvPr/>
          </p:nvSpPr>
          <p:spPr>
            <a:xfrm>
              <a:off x="266701" y="180974"/>
              <a:ext cx="1265410" cy="1110280"/>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文本框 6"/>
            <p:cNvSpPr txBox="1"/>
            <p:nvPr/>
          </p:nvSpPr>
          <p:spPr>
            <a:xfrm>
              <a:off x="354065" y="241728"/>
              <a:ext cx="1105698" cy="919664"/>
            </a:xfrm>
            <a:prstGeom prst="rect">
              <a:avLst/>
            </a:prstGeom>
            <a:noFill/>
          </p:spPr>
          <p:txBody>
            <a:bodyPr wrap="square" rtlCol="0">
              <a:noAutofit/>
            </a:bodyPr>
            <a:lstStyle/>
            <a:p>
              <a:pPr>
                <a:defRPr/>
              </a:pPr>
              <a:r>
                <a:rPr lang="en-US" altLang="zh-CN" b="1" noProof="1">
                  <a:solidFill>
                    <a:schemeClr val="bg1"/>
                  </a:solidFill>
                  <a:latin typeface="微软雅黑" panose="020B0503020204020204" pitchFamily="34" charset="-122"/>
                  <a:ea typeface="微软雅黑" panose="020B0503020204020204" pitchFamily="34" charset="-122"/>
                </a:rPr>
                <a:t>  </a:t>
              </a:r>
              <a:r>
                <a:rPr lang="zh-CN" altLang="en-US" b="1" noProof="1">
                  <a:solidFill>
                    <a:schemeClr val="bg1"/>
                  </a:solidFill>
                  <a:latin typeface="微软雅黑" panose="020B0503020204020204" pitchFamily="34" charset="-122"/>
                  <a:ea typeface="微软雅黑" panose="020B0503020204020204" pitchFamily="34" charset="-122"/>
                </a:rPr>
                <a:t>案例警示教育</a:t>
              </a:r>
              <a:r>
                <a:rPr lang="en-US" altLang="zh-CN" b="1" noProof="1">
                  <a:solidFill>
                    <a:schemeClr val="bg1"/>
                  </a:solidFill>
                  <a:latin typeface="微软雅黑" panose="020B0503020204020204" pitchFamily="34" charset="-122"/>
                  <a:ea typeface="微软雅黑" panose="020B0503020204020204" pitchFamily="34" charset="-122"/>
                </a:rPr>
                <a:t>5</a:t>
              </a:r>
            </a:p>
          </p:txBody>
        </p:sp>
      </p:grpSp>
      <p:grpSp>
        <p:nvGrpSpPr>
          <p:cNvPr id="2" name="组合 1"/>
          <p:cNvGrpSpPr/>
          <p:nvPr/>
        </p:nvGrpSpPr>
        <p:grpSpPr>
          <a:xfrm>
            <a:off x="306706" y="3583305"/>
            <a:ext cx="2125345" cy="602616"/>
            <a:chOff x="191087" y="6281079"/>
            <a:chExt cx="1265410" cy="1110282"/>
          </a:xfrm>
        </p:grpSpPr>
        <p:sp>
          <p:nvSpPr>
            <p:cNvPr id="6" name="圆角矩形 5"/>
            <p:cNvSpPr/>
            <p:nvPr/>
          </p:nvSpPr>
          <p:spPr>
            <a:xfrm>
              <a:off x="191087" y="6281079"/>
              <a:ext cx="1265410" cy="1110280"/>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文本框 7"/>
            <p:cNvSpPr txBox="1"/>
            <p:nvPr/>
          </p:nvSpPr>
          <p:spPr>
            <a:xfrm>
              <a:off x="270889" y="6471697"/>
              <a:ext cx="1105698" cy="919664"/>
            </a:xfrm>
            <a:prstGeom prst="rect">
              <a:avLst/>
            </a:prstGeom>
            <a:noFill/>
          </p:spPr>
          <p:txBody>
            <a:bodyPr wrap="square" rtlCol="0">
              <a:noAutofit/>
            </a:bodyPr>
            <a:lstStyle/>
            <a:p>
              <a:pPr>
                <a:defRPr/>
              </a:pPr>
              <a:r>
                <a:rPr lang="en-US" altLang="zh-CN" b="1" noProof="1">
                  <a:solidFill>
                    <a:schemeClr val="bg1"/>
                  </a:solidFill>
                  <a:latin typeface="微软雅黑" panose="020B0503020204020204" pitchFamily="34" charset="-122"/>
                  <a:ea typeface="微软雅黑" panose="020B0503020204020204" pitchFamily="34" charset="-122"/>
                </a:rPr>
                <a:t>  </a:t>
              </a:r>
              <a:r>
                <a:rPr lang="zh-CN" altLang="en-US" b="1" noProof="1">
                  <a:solidFill>
                    <a:schemeClr val="bg1"/>
                  </a:solidFill>
                  <a:latin typeface="微软雅黑" panose="020B0503020204020204" pitchFamily="34" charset="-122"/>
                  <a:ea typeface="微软雅黑" panose="020B0503020204020204" pitchFamily="34" charset="-122"/>
                </a:rPr>
                <a:t>案例警示教育</a:t>
              </a:r>
              <a:r>
                <a:rPr lang="en-US" altLang="zh-CN" b="1" noProof="1">
                  <a:solidFill>
                    <a:schemeClr val="bg1"/>
                  </a:solidFill>
                  <a:latin typeface="微软雅黑" panose="020B0503020204020204" pitchFamily="34" charset="-122"/>
                  <a:ea typeface="微软雅黑" panose="020B0503020204020204" pitchFamily="34" charset="-122"/>
                </a:rPr>
                <a:t>6</a:t>
              </a:r>
            </a:p>
          </p:txBody>
        </p:sp>
      </p:grpSp>
      <p:sp>
        <p:nvSpPr>
          <p:cNvPr id="9" name="文本框 8"/>
          <p:cNvSpPr txBox="1"/>
          <p:nvPr/>
        </p:nvSpPr>
        <p:spPr>
          <a:xfrm>
            <a:off x="453390" y="4262120"/>
            <a:ext cx="10516235" cy="2154555"/>
          </a:xfrm>
          <a:prstGeom prst="rect">
            <a:avLst/>
          </a:prstGeom>
          <a:noFill/>
        </p:spPr>
        <p:txBody>
          <a:bodyPr wrap="square" rtlCol="0">
            <a:noAutofit/>
          </a:bodyPr>
          <a:lstStyle/>
          <a:p>
            <a:pPr>
              <a:lnSpc>
                <a:spcPct val="150000"/>
              </a:lnSpc>
            </a:pPr>
            <a:r>
              <a:rPr lang="en-US" altLang="zh-CN" dirty="0" smtClean="0"/>
              <a:t>       </a:t>
            </a:r>
            <a:r>
              <a:rPr lang="zh-CN" altLang="en-US" dirty="0" smtClean="0"/>
              <a:t>学生张三</a:t>
            </a:r>
            <a:r>
              <a:rPr lang="zh-CN" altLang="en-US" dirty="0" smtClean="0">
                <a:sym typeface="+mn-ea"/>
              </a:rPr>
              <a:t>（化名）</a:t>
            </a:r>
            <a:r>
              <a:rPr lang="zh-CN" altLang="en-US" dirty="0" smtClean="0"/>
              <a:t>、李四</a:t>
            </a:r>
            <a:r>
              <a:rPr lang="zh-CN" altLang="en-US" dirty="0" smtClean="0">
                <a:sym typeface="+mn-ea"/>
              </a:rPr>
              <a:t>（化名）</a:t>
            </a:r>
            <a:r>
              <a:rPr lang="zh-CN" altLang="en-US" dirty="0" smtClean="0"/>
              <a:t>互联网平台与他人进行有悖社会公序良俗的活动，构成违纪。根据学校有关规定，为严肃校纪，教育本人，经研究决定，给予全某、郑某某同学严重警告处分。</a:t>
            </a:r>
          </a:p>
          <a:p>
            <a:pPr>
              <a:lnSpc>
                <a:spcPct val="150000"/>
              </a:lnSpc>
            </a:pPr>
            <a:r>
              <a:rPr lang="en-US" altLang="zh-CN" dirty="0" smtClean="0"/>
              <a:t>       </a:t>
            </a:r>
            <a:r>
              <a:rPr lang="zh-CN" altLang="en-US" dirty="0" smtClean="0"/>
              <a:t>以上案例提醒我们每一位在校生，应举止文明，作风正派，自重自爱，积极践行社会主义核心价值观，弘扬真善美，传递正能量。</a:t>
            </a:r>
          </a:p>
        </p:txBody>
      </p:sp>
    </p:spTree>
    <p:custDataLst>
      <p:tags r:id="rId1"/>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3">
            <a:alphaModFix amt="5000"/>
          </a:blip>
          <a:stretch>
            <a:fillRect/>
          </a:stretch>
        </a:blipFill>
        <a:effectLst/>
      </p:bgPr>
    </p:bg>
    <p:spTree>
      <p:nvGrpSpPr>
        <p:cNvPr id="1" name=""/>
        <p:cNvGrpSpPr/>
        <p:nvPr/>
      </p:nvGrpSpPr>
      <p:grpSpPr>
        <a:xfrm>
          <a:off x="0" y="0"/>
          <a:ext cx="0" cy="0"/>
          <a:chOff x="0" y="0"/>
          <a:chExt cx="0" cy="0"/>
        </a:xfrm>
      </p:grpSpPr>
      <p:sp>
        <p:nvSpPr>
          <p:cNvPr id="3" name="内容占位符 2"/>
          <p:cNvSpPr>
            <a:spLocks noGrp="1"/>
          </p:cNvSpPr>
          <p:nvPr>
            <p:ph idx="1"/>
          </p:nvPr>
        </p:nvSpPr>
        <p:spPr>
          <a:xfrm>
            <a:off x="534670" y="764540"/>
            <a:ext cx="5701030" cy="5354955"/>
          </a:xfrm>
        </p:spPr>
        <p:txBody>
          <a:bodyPr>
            <a:noAutofit/>
          </a:bodyPr>
          <a:lstStyle/>
          <a:p>
            <a:pPr>
              <a:lnSpc>
                <a:spcPct val="200000"/>
              </a:lnSpc>
            </a:pPr>
            <a:r>
              <a:rPr lang="en-US" altLang="zh-CN" sz="1800" b="1" dirty="0" err="1">
                <a:latin typeface="黑体" panose="02010609060101010101" charset="-122"/>
                <a:ea typeface="黑体" panose="02010609060101010101" charset="-122"/>
                <a:cs typeface="黑体" panose="02010609060101010101" charset="-122"/>
              </a:rPr>
              <a:t>考试违纪或作弊的，根据情节轻重给予下列处分</a:t>
            </a:r>
            <a:r>
              <a:rPr lang="en-US" altLang="zh-CN" sz="1800" b="1" dirty="0">
                <a:latin typeface="黑体" panose="02010609060101010101" charset="-122"/>
                <a:ea typeface="黑体" panose="02010609060101010101" charset="-122"/>
                <a:cs typeface="黑体" panose="02010609060101010101" charset="-122"/>
              </a:rPr>
              <a:t>：</a:t>
            </a:r>
          </a:p>
          <a:p>
            <a:pPr>
              <a:lnSpc>
                <a:spcPct val="200000"/>
              </a:lnSpc>
            </a:pPr>
            <a:r>
              <a:rPr lang="en-US" altLang="zh-CN" sz="1800" dirty="0">
                <a:latin typeface="黑体" panose="02010609060101010101" charset="-122"/>
                <a:ea typeface="黑体" panose="02010609060101010101" charset="-122"/>
                <a:cs typeface="黑体" panose="02010609060101010101" charset="-122"/>
              </a:rPr>
              <a:t>（</a:t>
            </a:r>
            <a:r>
              <a:rPr lang="en-US" altLang="zh-CN" sz="1800" dirty="0" err="1">
                <a:latin typeface="黑体" panose="02010609060101010101" charset="-122"/>
                <a:ea typeface="黑体" panose="02010609060101010101" charset="-122"/>
                <a:cs typeface="黑体" panose="02010609060101010101" charset="-122"/>
              </a:rPr>
              <a:t>一）凡违反考场纪律者，给予记过处分</a:t>
            </a:r>
            <a:r>
              <a:rPr lang="en-US" altLang="zh-CN" sz="1800" dirty="0">
                <a:latin typeface="黑体" panose="02010609060101010101" charset="-122"/>
                <a:ea typeface="黑体" panose="02010609060101010101" charset="-122"/>
                <a:cs typeface="黑体" panose="02010609060101010101" charset="-122"/>
              </a:rPr>
              <a:t>；</a:t>
            </a:r>
          </a:p>
          <a:p>
            <a:pPr>
              <a:lnSpc>
                <a:spcPct val="200000"/>
              </a:lnSpc>
            </a:pPr>
            <a:r>
              <a:rPr lang="en-US" altLang="zh-CN" sz="1800" dirty="0">
                <a:latin typeface="黑体" panose="02010609060101010101" charset="-122"/>
                <a:ea typeface="黑体" panose="02010609060101010101" charset="-122"/>
                <a:cs typeface="黑体" panose="02010609060101010101" charset="-122"/>
              </a:rPr>
              <a:t>（</a:t>
            </a:r>
            <a:r>
              <a:rPr lang="en-US" altLang="zh-CN" sz="1800" dirty="0" err="1">
                <a:latin typeface="黑体" panose="02010609060101010101" charset="-122"/>
                <a:ea typeface="黑体" panose="02010609060101010101" charset="-122"/>
                <a:cs typeface="黑体" panose="02010609060101010101" charset="-122"/>
              </a:rPr>
              <a:t>二）累计两次违反考场纪律者，给予留校察看处分</a:t>
            </a:r>
            <a:r>
              <a:rPr lang="en-US" altLang="zh-CN" sz="1800" dirty="0">
                <a:latin typeface="黑体" panose="02010609060101010101" charset="-122"/>
                <a:ea typeface="黑体" panose="02010609060101010101" charset="-122"/>
                <a:cs typeface="黑体" panose="02010609060101010101" charset="-122"/>
              </a:rPr>
              <a:t>;</a:t>
            </a:r>
          </a:p>
          <a:p>
            <a:pPr>
              <a:lnSpc>
                <a:spcPct val="200000"/>
              </a:lnSpc>
            </a:pPr>
            <a:r>
              <a:rPr lang="en-US" altLang="zh-CN" sz="1800" dirty="0">
                <a:latin typeface="黑体" panose="02010609060101010101" charset="-122"/>
                <a:ea typeface="黑体" panose="02010609060101010101" charset="-122"/>
                <a:cs typeface="黑体" panose="02010609060101010101" charset="-122"/>
              </a:rPr>
              <a:t>（</a:t>
            </a:r>
            <a:r>
              <a:rPr lang="en-US" altLang="zh-CN" sz="1800" dirty="0" err="1">
                <a:latin typeface="黑体" panose="02010609060101010101" charset="-122"/>
                <a:ea typeface="黑体" panose="02010609060101010101" charset="-122"/>
                <a:cs typeface="黑体" panose="02010609060101010101" charset="-122"/>
              </a:rPr>
              <a:t>三）累计三次违反考场纪律者，给予开除学籍处分</a:t>
            </a:r>
            <a:r>
              <a:rPr lang="en-US" altLang="zh-CN" sz="1800" dirty="0">
                <a:latin typeface="黑体" panose="02010609060101010101" charset="-122"/>
                <a:ea typeface="黑体" panose="02010609060101010101" charset="-122"/>
                <a:cs typeface="黑体" panose="02010609060101010101" charset="-122"/>
              </a:rPr>
              <a:t>；</a:t>
            </a:r>
          </a:p>
          <a:p>
            <a:pPr>
              <a:lnSpc>
                <a:spcPct val="200000"/>
              </a:lnSpc>
            </a:pPr>
            <a:r>
              <a:rPr lang="en-US" altLang="zh-CN" sz="1800" b="1" dirty="0">
                <a:solidFill>
                  <a:srgbClr val="FF0000"/>
                </a:solidFill>
                <a:latin typeface="黑体" panose="02010609060101010101" charset="-122"/>
                <a:ea typeface="黑体" panose="02010609060101010101" charset="-122"/>
                <a:cs typeface="黑体" panose="02010609060101010101" charset="-122"/>
              </a:rPr>
              <a:t>（</a:t>
            </a:r>
            <a:r>
              <a:rPr lang="en-US" altLang="zh-CN" sz="1800" b="1" dirty="0" err="1">
                <a:solidFill>
                  <a:srgbClr val="FF0000"/>
                </a:solidFill>
                <a:latin typeface="黑体" panose="02010609060101010101" charset="-122"/>
                <a:ea typeface="黑体" panose="02010609060101010101" charset="-122"/>
                <a:cs typeface="黑体" panose="02010609060101010101" charset="-122"/>
              </a:rPr>
              <a:t>四</a:t>
            </a:r>
            <a:r>
              <a:rPr lang="en-US" altLang="zh-CN" sz="1800" b="1" dirty="0" err="1" smtClean="0">
                <a:solidFill>
                  <a:srgbClr val="FF0000"/>
                </a:solidFill>
                <a:latin typeface="黑体" panose="02010609060101010101" charset="-122"/>
                <a:ea typeface="黑体" panose="02010609060101010101" charset="-122"/>
                <a:cs typeface="黑体" panose="02010609060101010101" charset="-122"/>
              </a:rPr>
              <a:t>）考试作弊者</a:t>
            </a:r>
            <a:r>
              <a:rPr lang="en-US" altLang="zh-CN" sz="1800" b="1" dirty="0" err="1">
                <a:solidFill>
                  <a:srgbClr val="FF0000"/>
                </a:solidFill>
                <a:latin typeface="黑体" panose="02010609060101010101" charset="-122"/>
                <a:ea typeface="黑体" panose="02010609060101010101" charset="-122"/>
                <a:cs typeface="黑体" panose="02010609060101010101" charset="-122"/>
              </a:rPr>
              <a:t>，给予留校察看处分</a:t>
            </a:r>
            <a:r>
              <a:rPr lang="en-US" altLang="zh-CN" sz="1800" b="1" dirty="0">
                <a:solidFill>
                  <a:srgbClr val="FF0000"/>
                </a:solidFill>
                <a:latin typeface="黑体" panose="02010609060101010101" charset="-122"/>
                <a:ea typeface="黑体" panose="02010609060101010101" charset="-122"/>
                <a:cs typeface="黑体" panose="02010609060101010101" charset="-122"/>
              </a:rPr>
              <a:t>；</a:t>
            </a:r>
          </a:p>
          <a:p>
            <a:pPr>
              <a:lnSpc>
                <a:spcPct val="200000"/>
              </a:lnSpc>
            </a:pPr>
            <a:r>
              <a:rPr lang="en-US" altLang="zh-CN" sz="1800" b="1" dirty="0">
                <a:solidFill>
                  <a:srgbClr val="FF0000"/>
                </a:solidFill>
                <a:latin typeface="黑体" panose="02010609060101010101" charset="-122"/>
                <a:ea typeface="黑体" panose="02010609060101010101" charset="-122"/>
                <a:cs typeface="黑体" panose="02010609060101010101" charset="-122"/>
              </a:rPr>
              <a:t>（</a:t>
            </a:r>
            <a:r>
              <a:rPr lang="en-US" altLang="zh-CN" sz="1800" b="1" dirty="0" err="1">
                <a:solidFill>
                  <a:srgbClr val="FF0000"/>
                </a:solidFill>
                <a:latin typeface="黑体" panose="02010609060101010101" charset="-122"/>
                <a:ea typeface="黑体" panose="02010609060101010101" charset="-122"/>
                <a:cs typeface="黑体" panose="02010609060101010101" charset="-122"/>
              </a:rPr>
              <a:t>五）累计出现两次作弊者，给予开除学籍处分</a:t>
            </a:r>
            <a:r>
              <a:rPr lang="en-US" altLang="zh-CN" sz="1800" b="1" dirty="0">
                <a:solidFill>
                  <a:srgbClr val="FF0000"/>
                </a:solidFill>
                <a:latin typeface="黑体" panose="02010609060101010101" charset="-122"/>
                <a:ea typeface="黑体" panose="02010609060101010101" charset="-122"/>
                <a:cs typeface="黑体" panose="02010609060101010101" charset="-122"/>
              </a:rPr>
              <a:t>；</a:t>
            </a:r>
          </a:p>
          <a:p>
            <a:pPr>
              <a:lnSpc>
                <a:spcPct val="200000"/>
              </a:lnSpc>
            </a:pPr>
            <a:r>
              <a:rPr lang="en-US" altLang="zh-CN" sz="1800" dirty="0">
                <a:latin typeface="黑体" panose="02010609060101010101" charset="-122"/>
                <a:ea typeface="黑体" panose="02010609060101010101" charset="-122"/>
                <a:cs typeface="黑体" panose="02010609060101010101" charset="-122"/>
              </a:rPr>
              <a:t>（</a:t>
            </a:r>
            <a:r>
              <a:rPr lang="en-US" altLang="zh-CN" sz="1800" dirty="0" err="1">
                <a:latin typeface="黑体" panose="02010609060101010101" charset="-122"/>
                <a:ea typeface="黑体" panose="02010609060101010101" charset="-122"/>
                <a:cs typeface="黑体" panose="02010609060101010101" charset="-122"/>
              </a:rPr>
              <a:t>六）严重作弊者，给予开除学籍处分</a:t>
            </a:r>
            <a:r>
              <a:rPr lang="en-US" altLang="zh-CN" sz="1800" dirty="0">
                <a:latin typeface="黑体" panose="02010609060101010101" charset="-122"/>
                <a:ea typeface="黑体" panose="02010609060101010101" charset="-122"/>
                <a:cs typeface="黑体" panose="02010609060101010101" charset="-122"/>
              </a:rPr>
              <a:t>。</a:t>
            </a:r>
          </a:p>
          <a:p>
            <a:endParaRPr lang="en-US" altLang="zh-CN" sz="1600" dirty="0"/>
          </a:p>
          <a:p>
            <a:endParaRPr lang="en-US" altLang="zh-CN" sz="1600" dirty="0"/>
          </a:p>
          <a:p>
            <a:pPr fontAlgn="auto">
              <a:lnSpc>
                <a:spcPct val="150000"/>
              </a:lnSpc>
            </a:pPr>
            <a:endParaRPr lang="zh-CN" altLang="en-US" sz="1600" dirty="0"/>
          </a:p>
        </p:txBody>
      </p:sp>
      <p:grpSp>
        <p:nvGrpSpPr>
          <p:cNvPr id="5" name="组合 4"/>
          <p:cNvGrpSpPr/>
          <p:nvPr/>
        </p:nvGrpSpPr>
        <p:grpSpPr>
          <a:xfrm>
            <a:off x="306705" y="154940"/>
            <a:ext cx="3469005" cy="469900"/>
            <a:chOff x="266701" y="180974"/>
            <a:chExt cx="1229577" cy="561975"/>
          </a:xfrm>
        </p:grpSpPr>
        <p:sp>
          <p:nvSpPr>
            <p:cNvPr id="6" name="圆角矩形 5"/>
            <p:cNvSpPr/>
            <p:nvPr/>
          </p:nvSpPr>
          <p:spPr>
            <a:xfrm>
              <a:off x="266701" y="180974"/>
              <a:ext cx="1229577" cy="561975"/>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文本框 6"/>
            <p:cNvSpPr txBox="1"/>
            <p:nvPr/>
          </p:nvSpPr>
          <p:spPr>
            <a:xfrm>
              <a:off x="381038" y="241728"/>
              <a:ext cx="1058296" cy="440467"/>
            </a:xfrm>
            <a:prstGeom prst="rect">
              <a:avLst/>
            </a:prstGeom>
            <a:noFill/>
          </p:spPr>
          <p:txBody>
            <a:bodyPr wrap="square" rtlCol="0">
              <a:spAutoFit/>
            </a:bodyPr>
            <a:lstStyle/>
            <a:p>
              <a:pPr>
                <a:defRPr/>
              </a:pPr>
              <a:r>
                <a:rPr lang="zh-CN" altLang="en-US" b="1" noProof="1">
                  <a:solidFill>
                    <a:schemeClr val="bg1"/>
                  </a:solidFill>
                  <a:latin typeface="微软雅黑" panose="020B0503020204020204" pitchFamily="34" charset="-122"/>
                  <a:ea typeface="微软雅黑" panose="020B0503020204020204" pitchFamily="34" charset="-122"/>
                </a:rPr>
                <a:t>违反学习、学术纪律的行为</a:t>
              </a:r>
            </a:p>
          </p:txBody>
        </p:sp>
      </p:grpSp>
      <p:pic>
        <p:nvPicPr>
          <p:cNvPr id="4" name="图片 3"/>
          <p:cNvPicPr>
            <a:picLocks noChangeAspect="1"/>
          </p:cNvPicPr>
          <p:nvPr/>
        </p:nvPicPr>
        <p:blipFill>
          <a:blip r:embed="rId4"/>
          <a:stretch>
            <a:fillRect/>
          </a:stretch>
        </p:blipFill>
        <p:spPr>
          <a:xfrm>
            <a:off x="6679749" y="764540"/>
            <a:ext cx="4459305" cy="5338799"/>
          </a:xfrm>
          <a:prstGeom prst="rect">
            <a:avLst/>
          </a:prstGeom>
        </p:spPr>
      </p:pic>
    </p:spTree>
    <p:custDataLst>
      <p:tags r:id="rId1"/>
    </p:custData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3390" y="1087120"/>
            <a:ext cx="10515600" cy="4351338"/>
          </a:xfrm>
        </p:spPr>
        <p:txBody>
          <a:bodyPr>
            <a:normAutofit/>
          </a:bodyPr>
          <a:lstStyle/>
          <a:p>
            <a:pPr marL="0" algn="l">
              <a:lnSpc>
                <a:spcPct val="150000"/>
              </a:lnSpc>
              <a:buClrTx/>
              <a:buSzTx/>
              <a:buFontTx/>
              <a:buNone/>
            </a:pPr>
            <a:r>
              <a:rPr lang="en-US" altLang="zh-CN"/>
              <a:t>   </a:t>
            </a:r>
            <a:r>
              <a:rPr lang="en-US" altLang="zh-CN" sz="1800" dirty="0" smtClean="0"/>
              <a:t>学生</a:t>
            </a:r>
            <a:r>
              <a:rPr lang="zh-CN" altLang="en-US" sz="1800" dirty="0" smtClean="0"/>
              <a:t>张三（化名）、</a:t>
            </a:r>
            <a:r>
              <a:rPr lang="en-US" altLang="zh-CN" sz="1800" dirty="0" smtClean="0"/>
              <a:t>学生</a:t>
            </a:r>
            <a:r>
              <a:rPr lang="zh-CN" altLang="en-US" sz="1800" dirty="0" smtClean="0"/>
              <a:t>李四</a:t>
            </a:r>
            <a:r>
              <a:rPr lang="zh-CN" altLang="en-US" sz="1800" dirty="0" smtClean="0">
                <a:sym typeface="+mn-ea"/>
              </a:rPr>
              <a:t>（化名）</a:t>
            </a:r>
            <a:r>
              <a:rPr lang="en-US" altLang="zh-CN" sz="1800" dirty="0" smtClean="0"/>
              <a:t>，学生</a:t>
            </a:r>
            <a:r>
              <a:rPr lang="zh-CN" altLang="en-US" sz="1800" dirty="0" smtClean="0"/>
              <a:t>王五</a:t>
            </a:r>
            <a:r>
              <a:rPr lang="zh-CN" altLang="en-US" sz="1800" dirty="0" smtClean="0">
                <a:sym typeface="+mn-ea"/>
              </a:rPr>
              <a:t>（化名）</a:t>
            </a:r>
            <a:r>
              <a:rPr lang="en-US" altLang="zh-CN" sz="1800" dirty="0" smtClean="0"/>
              <a:t>等人因聚餐醉酒送医。以上学生的酗酒行为严重违反了校纪校规且在学生中造成极坏影响。</a:t>
            </a:r>
          </a:p>
          <a:p>
            <a:pPr marL="0" algn="l">
              <a:lnSpc>
                <a:spcPct val="150000"/>
              </a:lnSpc>
              <a:buClrTx/>
              <a:buSzTx/>
              <a:buFontTx/>
              <a:buNone/>
            </a:pPr>
            <a:r>
              <a:rPr lang="en-US" altLang="zh-CN" sz="1800" dirty="0" smtClean="0"/>
              <a:t>    以上案例提醒我们每一位在校学生增强自我管理能力和约束能力，自觉抵制诱惑，远离烟酒，倡导健康生活方式，维护身心健康，共同营造良好校园安全与文明环境。</a:t>
            </a:r>
          </a:p>
        </p:txBody>
      </p:sp>
      <p:grpSp>
        <p:nvGrpSpPr>
          <p:cNvPr id="4" name="组合 3"/>
          <p:cNvGrpSpPr/>
          <p:nvPr/>
        </p:nvGrpSpPr>
        <p:grpSpPr>
          <a:xfrm>
            <a:off x="306705" y="222250"/>
            <a:ext cx="2125345" cy="602615"/>
            <a:chOff x="266701" y="180974"/>
            <a:chExt cx="1265410" cy="1110280"/>
          </a:xfrm>
        </p:grpSpPr>
        <p:sp>
          <p:nvSpPr>
            <p:cNvPr id="5" name="圆角矩形 4"/>
            <p:cNvSpPr/>
            <p:nvPr/>
          </p:nvSpPr>
          <p:spPr>
            <a:xfrm>
              <a:off x="266701" y="180974"/>
              <a:ext cx="1265410" cy="1110280"/>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文本框 6"/>
            <p:cNvSpPr txBox="1"/>
            <p:nvPr/>
          </p:nvSpPr>
          <p:spPr>
            <a:xfrm>
              <a:off x="354065" y="241728"/>
              <a:ext cx="1105698" cy="919664"/>
            </a:xfrm>
            <a:prstGeom prst="rect">
              <a:avLst/>
            </a:prstGeom>
            <a:noFill/>
          </p:spPr>
          <p:txBody>
            <a:bodyPr wrap="square" rtlCol="0">
              <a:noAutofit/>
            </a:bodyPr>
            <a:lstStyle/>
            <a:p>
              <a:pPr>
                <a:defRPr/>
              </a:pPr>
              <a:r>
                <a:rPr lang="en-US" altLang="zh-CN" b="1" noProof="1">
                  <a:solidFill>
                    <a:schemeClr val="bg1"/>
                  </a:solidFill>
                  <a:latin typeface="微软雅黑" panose="020B0503020204020204" pitchFamily="34" charset="-122"/>
                  <a:ea typeface="微软雅黑" panose="020B0503020204020204" pitchFamily="34" charset="-122"/>
                </a:rPr>
                <a:t>  </a:t>
              </a:r>
              <a:r>
                <a:rPr lang="zh-CN" altLang="en-US" b="1" noProof="1">
                  <a:solidFill>
                    <a:schemeClr val="bg1"/>
                  </a:solidFill>
                  <a:latin typeface="微软雅黑" panose="020B0503020204020204" pitchFamily="34" charset="-122"/>
                  <a:ea typeface="微软雅黑" panose="020B0503020204020204" pitchFamily="34" charset="-122"/>
                </a:rPr>
                <a:t>案例警示教育</a:t>
              </a:r>
              <a:r>
                <a:rPr lang="en-US" altLang="zh-CN" b="1" noProof="1">
                  <a:solidFill>
                    <a:schemeClr val="bg1"/>
                  </a:solidFill>
                  <a:latin typeface="微软雅黑" panose="020B0503020204020204" pitchFamily="34" charset="-122"/>
                  <a:ea typeface="微软雅黑" panose="020B0503020204020204" pitchFamily="34" charset="-122"/>
                </a:rPr>
                <a:t>7</a:t>
              </a:r>
            </a:p>
          </p:txBody>
        </p:sp>
      </p:grpSp>
      <p:sp>
        <p:nvSpPr>
          <p:cNvPr id="9" name="文本框 8"/>
          <p:cNvSpPr txBox="1"/>
          <p:nvPr/>
        </p:nvSpPr>
        <p:spPr>
          <a:xfrm>
            <a:off x="453390" y="4041775"/>
            <a:ext cx="10516235" cy="2154555"/>
          </a:xfrm>
          <a:prstGeom prst="rect">
            <a:avLst/>
          </a:prstGeom>
          <a:noFill/>
        </p:spPr>
        <p:txBody>
          <a:bodyPr wrap="square" rtlCol="0">
            <a:noAutofit/>
          </a:bodyPr>
          <a:lstStyle/>
          <a:p>
            <a:pPr>
              <a:lnSpc>
                <a:spcPct val="150000"/>
              </a:lnSpc>
            </a:pPr>
            <a:r>
              <a:rPr lang="en-US" altLang="zh-CN" dirty="0" smtClean="0"/>
              <a:t> </a:t>
            </a:r>
            <a:endParaRPr lang="zh-CN" altLang="en-US" dirty="0" smtClean="0"/>
          </a:p>
        </p:txBody>
      </p:sp>
    </p:spTree>
    <p:custDataLst>
      <p:tags r:id="rId1"/>
    </p:custData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7" name="文本框 26"/>
          <p:cNvSpPr txBox="1"/>
          <p:nvPr/>
        </p:nvSpPr>
        <p:spPr>
          <a:xfrm>
            <a:off x="3998595" y="2221865"/>
            <a:ext cx="3594735" cy="1476375"/>
          </a:xfrm>
          <a:prstGeom prst="rect">
            <a:avLst/>
          </a:prstGeom>
          <a:noFill/>
        </p:spPr>
        <p:txBody>
          <a:bodyPr wrap="square" rtlCol="0">
            <a:spAutoFit/>
          </a:bodyPr>
          <a:lstStyle/>
          <a:p>
            <a:pPr algn="ctr">
              <a:lnSpc>
                <a:spcPct val="150000"/>
              </a:lnSpc>
            </a:pPr>
            <a:r>
              <a:rPr lang="zh-CN" altLang="en-US" sz="6000" b="1" dirty="0">
                <a:solidFill>
                  <a:schemeClr val="bg2">
                    <a:lumMod val="25000"/>
                  </a:schemeClr>
                </a:solidFill>
              </a:rPr>
              <a:t>谢谢！</a:t>
            </a:r>
          </a:p>
        </p:txBody>
      </p:sp>
    </p:spTree>
    <p:custDataLst>
      <p:tags r:id="rId1"/>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3">
            <a:alphaModFix amt="5000"/>
          </a:blip>
          <a:stretch>
            <a:fillRect/>
          </a:stretch>
        </a:blipFill>
        <a:effectLst/>
      </p:bgPr>
    </p:bg>
    <p:spTree>
      <p:nvGrpSpPr>
        <p:cNvPr id="1" name=""/>
        <p:cNvGrpSpPr/>
        <p:nvPr/>
      </p:nvGrpSpPr>
      <p:grpSpPr>
        <a:xfrm>
          <a:off x="0" y="0"/>
          <a:ext cx="0" cy="0"/>
          <a:chOff x="0" y="0"/>
          <a:chExt cx="0" cy="0"/>
        </a:xfrm>
      </p:grpSpPr>
      <p:sp>
        <p:nvSpPr>
          <p:cNvPr id="3" name="内容占位符 2"/>
          <p:cNvSpPr>
            <a:spLocks noGrp="1"/>
          </p:cNvSpPr>
          <p:nvPr>
            <p:ph idx="1"/>
          </p:nvPr>
        </p:nvSpPr>
        <p:spPr>
          <a:xfrm>
            <a:off x="1413510" y="1548130"/>
            <a:ext cx="10515600" cy="4351338"/>
          </a:xfrm>
        </p:spPr>
        <p:txBody>
          <a:bodyPr/>
          <a:lstStyle/>
          <a:p>
            <a:pPr>
              <a:lnSpc>
                <a:spcPct val="200000"/>
              </a:lnSpc>
            </a:pPr>
            <a:r>
              <a:rPr lang="zh-CN" altLang="en-US" sz="1800" b="1"/>
              <a:t>通过学生考试违纪处分情况统计来看，较为普遍的原因主要是以下几种情况：</a:t>
            </a:r>
          </a:p>
          <a:p>
            <a:pPr>
              <a:lnSpc>
                <a:spcPct val="200000"/>
              </a:lnSpc>
            </a:pPr>
            <a:r>
              <a:rPr lang="en-US" altLang="zh-CN" sz="1800"/>
              <a:t>1.</a:t>
            </a:r>
            <a:r>
              <a:rPr lang="zh-CN" altLang="en-US" sz="1800"/>
              <a:t>携带通讯设备（如手机）进入考场。</a:t>
            </a:r>
          </a:p>
          <a:p>
            <a:pPr>
              <a:lnSpc>
                <a:spcPct val="200000"/>
              </a:lnSpc>
            </a:pPr>
            <a:r>
              <a:rPr lang="en-US" altLang="zh-CN" sz="1800"/>
              <a:t>2.</a:t>
            </a:r>
            <a:r>
              <a:rPr lang="zh-CN" altLang="en-US" sz="1800"/>
              <a:t>未将禁止带入考场的物品存放在指定地点。</a:t>
            </a:r>
          </a:p>
          <a:p>
            <a:pPr>
              <a:lnSpc>
                <a:spcPct val="200000"/>
              </a:lnSpc>
            </a:pPr>
            <a:r>
              <a:rPr lang="en-US" altLang="zh-CN" sz="1800"/>
              <a:t>3.</a:t>
            </a:r>
            <a:r>
              <a:rPr lang="zh-CN" altLang="en-US" sz="1800"/>
              <a:t>将考试试卷置于不当位置。</a:t>
            </a:r>
          </a:p>
          <a:p>
            <a:pPr>
              <a:lnSpc>
                <a:spcPct val="200000"/>
              </a:lnSpc>
            </a:pPr>
            <a:r>
              <a:rPr lang="en-US" altLang="zh-CN" sz="1800"/>
              <a:t>4.</a:t>
            </a:r>
            <a:r>
              <a:rPr lang="zh-CN" altLang="en-US" sz="1800"/>
              <a:t>考试中随便说话，交头接耳。</a:t>
            </a:r>
          </a:p>
        </p:txBody>
      </p:sp>
      <p:grpSp>
        <p:nvGrpSpPr>
          <p:cNvPr id="5" name="组合 4"/>
          <p:cNvGrpSpPr/>
          <p:nvPr/>
        </p:nvGrpSpPr>
        <p:grpSpPr>
          <a:xfrm>
            <a:off x="306705" y="154940"/>
            <a:ext cx="2655633" cy="469900"/>
            <a:chOff x="266701" y="180974"/>
            <a:chExt cx="1234625" cy="561975"/>
          </a:xfrm>
        </p:grpSpPr>
        <p:sp>
          <p:nvSpPr>
            <p:cNvPr id="6" name="圆角矩形 5"/>
            <p:cNvSpPr/>
            <p:nvPr/>
          </p:nvSpPr>
          <p:spPr>
            <a:xfrm>
              <a:off x="266701" y="180974"/>
              <a:ext cx="1229577" cy="561975"/>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文本框 6"/>
            <p:cNvSpPr txBox="1"/>
            <p:nvPr/>
          </p:nvSpPr>
          <p:spPr>
            <a:xfrm>
              <a:off x="443030" y="241728"/>
              <a:ext cx="1058296" cy="440467"/>
            </a:xfrm>
            <a:prstGeom prst="rect">
              <a:avLst/>
            </a:prstGeom>
            <a:noFill/>
          </p:spPr>
          <p:txBody>
            <a:bodyPr wrap="square" rtlCol="0">
              <a:spAutoFit/>
            </a:bodyPr>
            <a:lstStyle/>
            <a:p>
              <a:pPr>
                <a:defRPr/>
              </a:pPr>
              <a:r>
                <a:rPr lang="zh-CN" altLang="en-US" b="1" noProof="1">
                  <a:solidFill>
                    <a:schemeClr val="bg1"/>
                  </a:solidFill>
                  <a:latin typeface="微软雅黑" panose="020B0503020204020204" pitchFamily="34" charset="-122"/>
                  <a:ea typeface="微软雅黑" panose="020B0503020204020204" pitchFamily="34" charset="-122"/>
                </a:rPr>
                <a:t>考试违纪原因汇总</a:t>
              </a:r>
            </a:p>
          </p:txBody>
        </p:sp>
      </p:grpSp>
    </p:spTree>
    <p:custDataLst>
      <p:tags r:id="rId1"/>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3">
            <a:alphaModFix amt="5000"/>
          </a:blip>
          <a:stretch>
            <a:fillRect/>
          </a:stretch>
        </a:blipFill>
        <a:effectLst/>
      </p:bgPr>
    </p:bg>
    <p:spTree>
      <p:nvGrpSpPr>
        <p:cNvPr id="1" name=""/>
        <p:cNvGrpSpPr/>
        <p:nvPr/>
      </p:nvGrpSpPr>
      <p:grpSpPr>
        <a:xfrm>
          <a:off x="0" y="0"/>
          <a:ext cx="0" cy="0"/>
          <a:chOff x="0" y="0"/>
          <a:chExt cx="0" cy="0"/>
        </a:xfrm>
      </p:grpSpPr>
      <p:sp>
        <p:nvSpPr>
          <p:cNvPr id="3" name="内容占位符 2"/>
          <p:cNvSpPr>
            <a:spLocks noGrp="1"/>
          </p:cNvSpPr>
          <p:nvPr>
            <p:ph idx="1"/>
          </p:nvPr>
        </p:nvSpPr>
        <p:spPr>
          <a:xfrm>
            <a:off x="2045970" y="857885"/>
            <a:ext cx="10515600" cy="5587365"/>
          </a:xfrm>
        </p:spPr>
        <p:txBody>
          <a:bodyPr>
            <a:noAutofit/>
          </a:bodyPr>
          <a:lstStyle/>
          <a:p>
            <a:pPr marL="0" indent="0">
              <a:lnSpc>
                <a:spcPct val="200000"/>
              </a:lnSpc>
              <a:buNone/>
            </a:pPr>
            <a:r>
              <a:rPr lang="zh-CN" altLang="en-US" sz="1800" b="1">
                <a:latin typeface="黑体" panose="02010609060101010101" charset="-122"/>
                <a:ea typeface="黑体" panose="02010609060101010101" charset="-122"/>
                <a:cs typeface="黑体" panose="02010609060101010101" charset="-122"/>
              </a:rPr>
              <a:t>根据我校学生作弊处分的统计来看，较为普遍的原因主要有以下几类：</a:t>
            </a:r>
          </a:p>
          <a:p>
            <a:pPr marL="0" indent="0">
              <a:lnSpc>
                <a:spcPct val="200000"/>
              </a:lnSpc>
              <a:buNone/>
            </a:pPr>
            <a:r>
              <a:rPr lang="en-US" altLang="zh-CN" sz="1800">
                <a:solidFill>
                  <a:srgbClr val="FF0000"/>
                </a:solidFill>
                <a:latin typeface="黑体" panose="02010609060101010101" charset="-122"/>
                <a:ea typeface="黑体" panose="02010609060101010101" charset="-122"/>
                <a:cs typeface="黑体" panose="02010609060101010101" charset="-122"/>
              </a:rPr>
              <a:t>1.</a:t>
            </a:r>
            <a:r>
              <a:rPr lang="zh-CN" altLang="en-US" sz="1800">
                <a:solidFill>
                  <a:srgbClr val="FF0000"/>
                </a:solidFill>
                <a:latin typeface="黑体" panose="02010609060101010101" charset="-122"/>
                <a:ea typeface="黑体" panose="02010609060101010101" charset="-122"/>
                <a:cs typeface="黑体" panose="02010609060101010101" charset="-122"/>
              </a:rPr>
              <a:t>夹带小抄进入考场</a:t>
            </a:r>
          </a:p>
          <a:p>
            <a:pPr marL="0" indent="0">
              <a:lnSpc>
                <a:spcPct val="200000"/>
              </a:lnSpc>
              <a:buNone/>
            </a:pPr>
            <a:r>
              <a:rPr lang="en-US" altLang="zh-CN" sz="1800">
                <a:latin typeface="黑体" panose="02010609060101010101" charset="-122"/>
                <a:ea typeface="黑体" panose="02010609060101010101" charset="-122"/>
                <a:cs typeface="黑体" panose="02010609060101010101" charset="-122"/>
              </a:rPr>
              <a:t>2.</a:t>
            </a:r>
            <a:r>
              <a:rPr lang="zh-CN" altLang="en-US" sz="1800">
                <a:latin typeface="黑体" panose="02010609060101010101" charset="-122"/>
                <a:ea typeface="黑体" panose="02010609060101010101" charset="-122"/>
                <a:cs typeface="黑体" panose="02010609060101010101" charset="-122"/>
              </a:rPr>
              <a:t>窥看同学试卷</a:t>
            </a:r>
          </a:p>
          <a:p>
            <a:pPr marL="0" indent="0">
              <a:lnSpc>
                <a:spcPct val="200000"/>
              </a:lnSpc>
              <a:buNone/>
            </a:pPr>
            <a:r>
              <a:rPr lang="en-US" altLang="zh-CN" sz="1800">
                <a:latin typeface="黑体" panose="02010609060101010101" charset="-122"/>
                <a:ea typeface="黑体" panose="02010609060101010101" charset="-122"/>
                <a:cs typeface="黑体" panose="02010609060101010101" charset="-122"/>
              </a:rPr>
              <a:t>3.</a:t>
            </a:r>
            <a:r>
              <a:rPr lang="zh-CN" altLang="en-US" sz="1800">
                <a:latin typeface="黑体" panose="02010609060101010101" charset="-122"/>
                <a:ea typeface="黑体" panose="02010609060101010101" charset="-122"/>
                <a:cs typeface="黑体" panose="02010609060101010101" charset="-122"/>
              </a:rPr>
              <a:t>私传答案给同学</a:t>
            </a:r>
          </a:p>
          <a:p>
            <a:pPr marL="0" indent="0">
              <a:lnSpc>
                <a:spcPct val="200000"/>
              </a:lnSpc>
              <a:buNone/>
            </a:pPr>
            <a:r>
              <a:rPr lang="en-US" altLang="zh-CN" sz="1800">
                <a:solidFill>
                  <a:srgbClr val="FF0000"/>
                </a:solidFill>
                <a:latin typeface="黑体" panose="02010609060101010101" charset="-122"/>
                <a:ea typeface="黑体" panose="02010609060101010101" charset="-122"/>
                <a:cs typeface="黑体" panose="02010609060101010101" charset="-122"/>
              </a:rPr>
              <a:t>4.</a:t>
            </a:r>
            <a:r>
              <a:rPr lang="zh-CN" altLang="en-US" sz="1800">
                <a:solidFill>
                  <a:srgbClr val="FF0000"/>
                </a:solidFill>
                <a:latin typeface="黑体" panose="02010609060101010101" charset="-122"/>
                <a:ea typeface="黑体" panose="02010609060101010101" charset="-122"/>
                <a:cs typeface="黑体" panose="02010609060101010101" charset="-122"/>
              </a:rPr>
              <a:t>私自携带与考试内容相关物品</a:t>
            </a:r>
          </a:p>
          <a:p>
            <a:pPr marL="0" indent="0">
              <a:lnSpc>
                <a:spcPct val="200000"/>
              </a:lnSpc>
              <a:buNone/>
            </a:pPr>
            <a:r>
              <a:rPr lang="en-US" altLang="zh-CN" sz="1800">
                <a:solidFill>
                  <a:srgbClr val="FF0000"/>
                </a:solidFill>
                <a:latin typeface="黑体" panose="02010609060101010101" charset="-122"/>
                <a:ea typeface="黑体" panose="02010609060101010101" charset="-122"/>
                <a:cs typeface="黑体" panose="02010609060101010101" charset="-122"/>
              </a:rPr>
              <a:t>5.</a:t>
            </a:r>
            <a:r>
              <a:rPr lang="zh-CN" altLang="en-US" sz="1800">
                <a:solidFill>
                  <a:srgbClr val="FF0000"/>
                </a:solidFill>
                <a:latin typeface="黑体" panose="02010609060101010101" charset="-122"/>
                <a:ea typeface="黑体" panose="02010609060101010101" charset="-122"/>
                <a:cs typeface="黑体" panose="02010609060101010101" charset="-122"/>
              </a:rPr>
              <a:t>携带手机进入考场并存储考试内容相关资料</a:t>
            </a:r>
          </a:p>
          <a:p>
            <a:pPr marL="0" indent="0">
              <a:lnSpc>
                <a:spcPct val="200000"/>
              </a:lnSpc>
              <a:buNone/>
            </a:pPr>
            <a:r>
              <a:rPr lang="en-US" altLang="zh-CN" sz="1800">
                <a:solidFill>
                  <a:srgbClr val="FF0000"/>
                </a:solidFill>
                <a:latin typeface="黑体" panose="02010609060101010101" charset="-122"/>
                <a:ea typeface="黑体" panose="02010609060101010101" charset="-122"/>
                <a:cs typeface="黑体" panose="02010609060101010101" charset="-122"/>
              </a:rPr>
              <a:t>6.</a:t>
            </a:r>
            <a:r>
              <a:rPr lang="zh-CN" altLang="en-US" sz="1800">
                <a:solidFill>
                  <a:srgbClr val="FF0000"/>
                </a:solidFill>
                <a:latin typeface="黑体" panose="02010609060101010101" charset="-122"/>
                <a:ea typeface="黑体" panose="02010609060101010101" charset="-122"/>
                <a:cs typeface="黑体" panose="02010609060101010101" charset="-122"/>
              </a:rPr>
              <a:t>考试中使用通讯设备（如手机）</a:t>
            </a:r>
          </a:p>
          <a:p>
            <a:pPr marL="0" indent="0">
              <a:lnSpc>
                <a:spcPct val="200000"/>
              </a:lnSpc>
              <a:buNone/>
            </a:pPr>
            <a:r>
              <a:rPr lang="en-US" altLang="zh-CN" sz="1800">
                <a:solidFill>
                  <a:srgbClr val="FF0000"/>
                </a:solidFill>
                <a:latin typeface="黑体" panose="02010609060101010101" charset="-122"/>
                <a:ea typeface="黑体" panose="02010609060101010101" charset="-122"/>
                <a:cs typeface="黑体" panose="02010609060101010101" charset="-122"/>
              </a:rPr>
              <a:t>7.</a:t>
            </a:r>
            <a:r>
              <a:rPr lang="zh-CN" altLang="en-US" sz="1800">
                <a:solidFill>
                  <a:srgbClr val="FF0000"/>
                </a:solidFill>
                <a:latin typeface="黑体" panose="02010609060101010101" charset="-122"/>
                <a:ea typeface="黑体" panose="02010609060101010101" charset="-122"/>
                <a:cs typeface="黑体" panose="02010609060101010101" charset="-122"/>
              </a:rPr>
              <a:t>考试中用手机接收考场外传来的答案</a:t>
            </a:r>
          </a:p>
        </p:txBody>
      </p:sp>
      <p:grpSp>
        <p:nvGrpSpPr>
          <p:cNvPr id="5" name="组合 4"/>
          <p:cNvGrpSpPr/>
          <p:nvPr/>
        </p:nvGrpSpPr>
        <p:grpSpPr>
          <a:xfrm>
            <a:off x="306705" y="154940"/>
            <a:ext cx="2176145" cy="469900"/>
            <a:chOff x="266701" y="180974"/>
            <a:chExt cx="1234625" cy="561975"/>
          </a:xfrm>
        </p:grpSpPr>
        <p:sp>
          <p:nvSpPr>
            <p:cNvPr id="6" name="圆角矩形 5"/>
            <p:cNvSpPr/>
            <p:nvPr/>
          </p:nvSpPr>
          <p:spPr>
            <a:xfrm>
              <a:off x="266701" y="180974"/>
              <a:ext cx="1229577" cy="561975"/>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文本框 6"/>
            <p:cNvSpPr txBox="1"/>
            <p:nvPr/>
          </p:nvSpPr>
          <p:spPr>
            <a:xfrm>
              <a:off x="443030" y="241728"/>
              <a:ext cx="1058296" cy="440467"/>
            </a:xfrm>
            <a:prstGeom prst="rect">
              <a:avLst/>
            </a:prstGeom>
            <a:noFill/>
          </p:spPr>
          <p:txBody>
            <a:bodyPr wrap="square" rtlCol="0">
              <a:spAutoFit/>
            </a:bodyPr>
            <a:lstStyle/>
            <a:p>
              <a:pPr>
                <a:defRPr/>
              </a:pPr>
              <a:r>
                <a:rPr lang="zh-CN" altLang="en-US" b="1" noProof="1">
                  <a:solidFill>
                    <a:schemeClr val="bg1"/>
                  </a:solidFill>
                  <a:latin typeface="微软雅黑" panose="020B0503020204020204" pitchFamily="34" charset="-122"/>
                  <a:ea typeface="微软雅黑" panose="020B0503020204020204" pitchFamily="34" charset="-122"/>
                </a:rPr>
                <a:t>考试作弊形式</a:t>
              </a:r>
              <a:endParaRPr lang="en-US" altLang="zh-CN" b="1" noProof="1">
                <a:solidFill>
                  <a:schemeClr val="bg1"/>
                </a:solidFill>
                <a:latin typeface="微软雅黑" panose="020B0503020204020204" pitchFamily="34" charset="-122"/>
                <a:ea typeface="微软雅黑" panose="020B0503020204020204" pitchFamily="34" charset="-122"/>
              </a:endParaRPr>
            </a:p>
          </p:txBody>
        </p:sp>
      </p:grpSp>
    </p:spTree>
    <p:custDataLst>
      <p:tags r:id="rId1"/>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3">
            <a:alphaModFix amt="5000"/>
          </a:blip>
          <a:stretch>
            <a:fillRect/>
          </a:stretch>
        </a:blipFill>
        <a:effectLst/>
      </p:bgPr>
    </p:bg>
    <p:spTree>
      <p:nvGrpSpPr>
        <p:cNvPr id="1" name=""/>
        <p:cNvGrpSpPr/>
        <p:nvPr/>
      </p:nvGrpSpPr>
      <p:grpSpPr>
        <a:xfrm>
          <a:off x="0" y="0"/>
          <a:ext cx="0" cy="0"/>
          <a:chOff x="0" y="0"/>
          <a:chExt cx="0" cy="0"/>
        </a:xfrm>
      </p:grpSpPr>
      <p:sp>
        <p:nvSpPr>
          <p:cNvPr id="3" name="内容占位符 2"/>
          <p:cNvSpPr>
            <a:spLocks noGrp="1"/>
          </p:cNvSpPr>
          <p:nvPr>
            <p:ph idx="1"/>
          </p:nvPr>
        </p:nvSpPr>
        <p:spPr>
          <a:xfrm>
            <a:off x="981710" y="1644015"/>
            <a:ext cx="10515600" cy="4351338"/>
          </a:xfrm>
        </p:spPr>
        <p:txBody>
          <a:bodyPr/>
          <a:lstStyle/>
          <a:p>
            <a:pPr marL="0" indent="0">
              <a:lnSpc>
                <a:spcPct val="200000"/>
              </a:lnSpc>
              <a:buNone/>
            </a:pPr>
            <a:r>
              <a:rPr lang="en-US" altLang="zh-CN" sz="1800" b="1">
                <a:solidFill>
                  <a:srgbClr val="FF0000"/>
                </a:solidFill>
              </a:rPr>
              <a:t>    </a:t>
            </a:r>
            <a:r>
              <a:rPr lang="zh-CN" altLang="en-US" sz="1800" b="1">
                <a:solidFill>
                  <a:srgbClr val="FF0000"/>
                </a:solidFill>
              </a:rPr>
              <a:t>在作弊受到处分的学生中，因通过各种形式夹带小抄进入考场而收到处分最为常见。</a:t>
            </a:r>
            <a:endParaRPr lang="zh-CN" altLang="en-US" sz="1800">
              <a:solidFill>
                <a:srgbClr val="FF0000"/>
              </a:solidFill>
            </a:endParaRPr>
          </a:p>
          <a:p>
            <a:pPr marL="0" indent="0" fontAlgn="auto">
              <a:lnSpc>
                <a:spcPct val="200000"/>
              </a:lnSpc>
              <a:buNone/>
            </a:pPr>
            <a:r>
              <a:rPr lang="zh-CN" altLang="en-US" sz="1800" i="1">
                <a:solidFill>
                  <a:srgbClr val="FF0000"/>
                </a:solidFill>
              </a:rPr>
              <a:t>    </a:t>
            </a:r>
            <a:r>
              <a:rPr lang="zh-CN" altLang="en-US" sz="1800">
                <a:solidFill>
                  <a:schemeClr val="tx1"/>
                </a:solidFill>
              </a:rPr>
              <a:t>案例：学校张三（化名）</a:t>
            </a:r>
            <a:r>
              <a:rPr lang="zh-CN" altLang="en-US" sz="1800">
                <a:sym typeface="+mn-ea"/>
              </a:rPr>
              <a:t>同学在</a:t>
            </a:r>
            <a:r>
              <a:rPr sz="1800">
                <a:sym typeface="+mn-ea"/>
              </a:rPr>
              <a:t>参加我院</a:t>
            </a:r>
            <a:r>
              <a:rPr lang="zh-CN" sz="1800">
                <a:sym typeface="+mn-ea"/>
              </a:rPr>
              <a:t>大学英语时</a:t>
            </a:r>
            <a:r>
              <a:rPr sz="1800">
                <a:sym typeface="+mn-ea"/>
              </a:rPr>
              <a:t>，携带考试课程内容相关的文字资料参加考试，构成考试作弊。根据</a:t>
            </a:r>
            <a:r>
              <a:rPr lang="zh-CN" sz="1800">
                <a:sym typeface="+mn-ea"/>
              </a:rPr>
              <a:t>学校的</a:t>
            </a:r>
            <a:r>
              <a:rPr sz="1800">
                <a:sym typeface="+mn-ea"/>
              </a:rPr>
              <a:t>有关规定，为严肃校纪，教育本人，经研究决定，拟给予</a:t>
            </a:r>
            <a:r>
              <a:rPr lang="zh-CN" altLang="en-US" sz="1800">
                <a:sym typeface="+mn-ea"/>
              </a:rPr>
              <a:t>张三（化名）</a:t>
            </a:r>
            <a:r>
              <a:rPr sz="1800">
                <a:sym typeface="+mn-ea"/>
              </a:rPr>
              <a:t>同学留校察看处分。</a:t>
            </a:r>
          </a:p>
        </p:txBody>
      </p:sp>
      <p:grpSp>
        <p:nvGrpSpPr>
          <p:cNvPr id="5" name="组合 4"/>
          <p:cNvGrpSpPr/>
          <p:nvPr/>
        </p:nvGrpSpPr>
        <p:grpSpPr>
          <a:xfrm>
            <a:off x="306705" y="154940"/>
            <a:ext cx="2176145" cy="469900"/>
            <a:chOff x="266701" y="180974"/>
            <a:chExt cx="1234625" cy="561975"/>
          </a:xfrm>
        </p:grpSpPr>
        <p:sp>
          <p:nvSpPr>
            <p:cNvPr id="6" name="圆角矩形 5"/>
            <p:cNvSpPr/>
            <p:nvPr/>
          </p:nvSpPr>
          <p:spPr>
            <a:xfrm>
              <a:off x="266701" y="180974"/>
              <a:ext cx="1229577" cy="561975"/>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文本框 6"/>
            <p:cNvSpPr txBox="1"/>
            <p:nvPr/>
          </p:nvSpPr>
          <p:spPr>
            <a:xfrm>
              <a:off x="443030" y="241728"/>
              <a:ext cx="1058296" cy="440467"/>
            </a:xfrm>
            <a:prstGeom prst="rect">
              <a:avLst/>
            </a:prstGeom>
            <a:noFill/>
          </p:spPr>
          <p:txBody>
            <a:bodyPr wrap="square" rtlCol="0">
              <a:spAutoFit/>
            </a:bodyPr>
            <a:lstStyle/>
            <a:p>
              <a:pPr>
                <a:defRPr/>
              </a:pPr>
              <a:r>
                <a:rPr lang="zh-CN" altLang="en-US" b="1" noProof="1">
                  <a:solidFill>
                    <a:schemeClr val="bg1"/>
                  </a:solidFill>
                  <a:latin typeface="微软雅黑" panose="020B0503020204020204" pitchFamily="34" charset="-122"/>
                  <a:ea typeface="微软雅黑" panose="020B0503020204020204" pitchFamily="34" charset="-122"/>
                </a:rPr>
                <a:t>考试作弊形式</a:t>
              </a:r>
              <a:endParaRPr lang="en-US" altLang="zh-CN" b="1" noProof="1">
                <a:solidFill>
                  <a:schemeClr val="bg1"/>
                </a:solidFill>
                <a:latin typeface="微软雅黑" panose="020B0503020204020204" pitchFamily="34" charset="-122"/>
                <a:ea typeface="微软雅黑" panose="020B0503020204020204" pitchFamily="34" charset="-122"/>
              </a:endParaRPr>
            </a:p>
          </p:txBody>
        </p:sp>
      </p:grpSp>
      <p:grpSp>
        <p:nvGrpSpPr>
          <p:cNvPr id="4" name="组合 3"/>
          <p:cNvGrpSpPr/>
          <p:nvPr/>
        </p:nvGrpSpPr>
        <p:grpSpPr>
          <a:xfrm>
            <a:off x="2465705" y="154940"/>
            <a:ext cx="2529615" cy="469900"/>
            <a:chOff x="266701" y="180974"/>
            <a:chExt cx="1229577" cy="561975"/>
          </a:xfrm>
          <a:solidFill>
            <a:srgbClr val="FFC000"/>
          </a:solidFill>
        </p:grpSpPr>
        <p:sp>
          <p:nvSpPr>
            <p:cNvPr id="8" name="圆角矩形 7"/>
            <p:cNvSpPr/>
            <p:nvPr/>
          </p:nvSpPr>
          <p:spPr>
            <a:xfrm>
              <a:off x="266701" y="180974"/>
              <a:ext cx="1229577" cy="561975"/>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文本框 8"/>
            <p:cNvSpPr txBox="1"/>
            <p:nvPr/>
          </p:nvSpPr>
          <p:spPr>
            <a:xfrm>
              <a:off x="442944" y="241728"/>
              <a:ext cx="1012084" cy="440467"/>
            </a:xfrm>
            <a:prstGeom prst="rect">
              <a:avLst/>
            </a:prstGeom>
            <a:noFill/>
            <a:extLst>
              <a:ext uri="{909E8E84-426E-40DD-AFC4-6F175D3DCCD1}">
                <a14:hiddenFill xmlns:a14="http://schemas.microsoft.com/office/drawing/2010/main">
                  <a:solidFill>
                    <a:schemeClr val="bg1"/>
                  </a:solidFill>
                </a14:hiddenFill>
              </a:ext>
            </a:extLst>
          </p:spPr>
          <p:txBody>
            <a:bodyPr wrap="square" rtlCol="0">
              <a:spAutoFit/>
            </a:bodyPr>
            <a:lstStyle/>
            <a:p>
              <a:pPr>
                <a:defRPr/>
              </a:pPr>
              <a:r>
                <a:rPr lang="zh-CN" altLang="en-US" b="1" noProof="1">
                  <a:solidFill>
                    <a:schemeClr val="bg2">
                      <a:lumMod val="25000"/>
                    </a:schemeClr>
                  </a:solidFill>
                  <a:latin typeface="微软雅黑" panose="020B0503020204020204" pitchFamily="34" charset="-122"/>
                  <a:ea typeface="微软雅黑" panose="020B0503020204020204" pitchFamily="34" charset="-122"/>
                </a:rPr>
                <a:t>夹带小抄进入考场</a:t>
              </a:r>
            </a:p>
          </p:txBody>
        </p:sp>
      </p:grpSp>
    </p:spTree>
    <p:custDataLst>
      <p:tags r:id="rId1"/>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3">
            <a:alphaModFix amt="5000"/>
          </a:blip>
          <a:stretch>
            <a:fillRect/>
          </a:stretch>
        </a:blipFill>
        <a:effectLst/>
      </p:bgPr>
    </p:bg>
    <p:spTree>
      <p:nvGrpSpPr>
        <p:cNvPr id="1" name=""/>
        <p:cNvGrpSpPr/>
        <p:nvPr/>
      </p:nvGrpSpPr>
      <p:grpSpPr>
        <a:xfrm>
          <a:off x="0" y="0"/>
          <a:ext cx="0" cy="0"/>
          <a:chOff x="0" y="0"/>
          <a:chExt cx="0" cy="0"/>
        </a:xfrm>
      </p:grpSpPr>
      <p:sp>
        <p:nvSpPr>
          <p:cNvPr id="3" name="内容占位符 2"/>
          <p:cNvSpPr>
            <a:spLocks noGrp="1"/>
          </p:cNvSpPr>
          <p:nvPr>
            <p:ph idx="1"/>
          </p:nvPr>
        </p:nvSpPr>
        <p:spPr>
          <a:xfrm>
            <a:off x="838200" y="1548130"/>
            <a:ext cx="10515600" cy="4351338"/>
          </a:xfrm>
        </p:spPr>
        <p:txBody>
          <a:bodyPr/>
          <a:lstStyle/>
          <a:p>
            <a:pPr fontAlgn="auto">
              <a:lnSpc>
                <a:spcPct val="200000"/>
              </a:lnSpc>
            </a:pPr>
            <a:r>
              <a:rPr lang="en-US" altLang="zh-CN" sz="1800" b="1" dirty="0"/>
              <a:t> </a:t>
            </a:r>
            <a:r>
              <a:rPr lang="en-US" altLang="zh-CN" sz="1800" b="1" dirty="0">
                <a:solidFill>
                  <a:srgbClr val="FF0000"/>
                </a:solidFill>
              </a:rPr>
              <a:t>   </a:t>
            </a:r>
            <a:r>
              <a:rPr lang="zh-CN" altLang="en-US" sz="1800" b="1" dirty="0">
                <a:solidFill>
                  <a:srgbClr val="FF0000"/>
                </a:solidFill>
              </a:rPr>
              <a:t>在考试中，很多同学将手机带进考场中，虽经监考老师提醒，也未将手机放置于指定地点，因此违反考场纪律。在考试违纪处分中，这类情形最为常见，因此同学们要引起足够的重视。</a:t>
            </a:r>
            <a:endParaRPr lang="zh-CN" altLang="en-US" sz="1800" dirty="0">
              <a:solidFill>
                <a:srgbClr val="FF0000"/>
              </a:solidFill>
            </a:endParaRPr>
          </a:p>
          <a:p>
            <a:pPr fontAlgn="auto">
              <a:lnSpc>
                <a:spcPct val="200000"/>
              </a:lnSpc>
            </a:pPr>
            <a:r>
              <a:rPr lang="zh-CN" altLang="en-US" sz="1800" i="1" dirty="0">
                <a:solidFill>
                  <a:srgbClr val="FF0000"/>
                </a:solidFill>
              </a:rPr>
              <a:t>    </a:t>
            </a:r>
            <a:r>
              <a:rPr lang="zh-CN" altLang="en-US" sz="1800" dirty="0">
                <a:sym typeface="+mn-ea"/>
              </a:rPr>
              <a:t>案例：</a:t>
            </a:r>
            <a:r>
              <a:rPr lang="zh-CN" altLang="en-US" sz="1800">
                <a:sym typeface="+mn-ea"/>
              </a:rPr>
              <a:t>学校张三（化名）</a:t>
            </a:r>
            <a:r>
              <a:rPr lang="zh-CN" altLang="en-US" sz="1800" dirty="0">
                <a:sym typeface="+mn-ea"/>
              </a:rPr>
              <a:t>同学生在参加《高等数学》考试中，携带手机入座且未按要求关闭，构成作弊。根据学校的有关规定，为严肃校纪，教育本人，经研究决定，拟给予</a:t>
            </a:r>
            <a:r>
              <a:rPr lang="zh-CN" altLang="en-US" sz="1800">
                <a:sym typeface="+mn-ea"/>
              </a:rPr>
              <a:t>张三（化名）</a:t>
            </a:r>
            <a:r>
              <a:rPr lang="zh-CN" altLang="en-US" sz="1800" dirty="0">
                <a:sym typeface="+mn-ea"/>
              </a:rPr>
              <a:t>同学留校察看处分。</a:t>
            </a:r>
            <a:endParaRPr lang="zh-CN" altLang="en-US" sz="1800" dirty="0">
              <a:solidFill>
                <a:schemeClr val="tx1"/>
              </a:solidFill>
              <a:sym typeface="+mn-ea"/>
            </a:endParaRPr>
          </a:p>
        </p:txBody>
      </p:sp>
      <p:grpSp>
        <p:nvGrpSpPr>
          <p:cNvPr id="5" name="组合 4"/>
          <p:cNvGrpSpPr/>
          <p:nvPr/>
        </p:nvGrpSpPr>
        <p:grpSpPr>
          <a:xfrm>
            <a:off x="306705" y="154940"/>
            <a:ext cx="2176145" cy="469900"/>
            <a:chOff x="266701" y="180974"/>
            <a:chExt cx="1234625" cy="561975"/>
          </a:xfrm>
        </p:grpSpPr>
        <p:sp>
          <p:nvSpPr>
            <p:cNvPr id="6" name="圆角矩形 5"/>
            <p:cNvSpPr/>
            <p:nvPr/>
          </p:nvSpPr>
          <p:spPr>
            <a:xfrm>
              <a:off x="266701" y="180974"/>
              <a:ext cx="1229577" cy="561975"/>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文本框 6"/>
            <p:cNvSpPr txBox="1"/>
            <p:nvPr/>
          </p:nvSpPr>
          <p:spPr>
            <a:xfrm>
              <a:off x="443030" y="241728"/>
              <a:ext cx="1058296" cy="440467"/>
            </a:xfrm>
            <a:prstGeom prst="rect">
              <a:avLst/>
            </a:prstGeom>
            <a:noFill/>
          </p:spPr>
          <p:txBody>
            <a:bodyPr wrap="square" rtlCol="0">
              <a:spAutoFit/>
            </a:bodyPr>
            <a:lstStyle/>
            <a:p>
              <a:pPr>
                <a:defRPr/>
              </a:pPr>
              <a:r>
                <a:rPr lang="zh-CN" altLang="en-US" b="1" noProof="1">
                  <a:solidFill>
                    <a:schemeClr val="bg1"/>
                  </a:solidFill>
                  <a:latin typeface="微软雅黑" panose="020B0503020204020204" pitchFamily="34" charset="-122"/>
                  <a:ea typeface="微软雅黑" panose="020B0503020204020204" pitchFamily="34" charset="-122"/>
                </a:rPr>
                <a:t>考试作弊形式</a:t>
              </a:r>
              <a:endParaRPr lang="en-US" altLang="zh-CN" b="1" noProof="1">
                <a:solidFill>
                  <a:schemeClr val="bg1"/>
                </a:solidFill>
                <a:latin typeface="微软雅黑" panose="020B0503020204020204" pitchFamily="34" charset="-122"/>
                <a:ea typeface="微软雅黑" panose="020B0503020204020204" pitchFamily="34" charset="-122"/>
              </a:endParaRPr>
            </a:p>
          </p:txBody>
        </p:sp>
      </p:grpSp>
      <p:grpSp>
        <p:nvGrpSpPr>
          <p:cNvPr id="4" name="组合 3"/>
          <p:cNvGrpSpPr/>
          <p:nvPr/>
        </p:nvGrpSpPr>
        <p:grpSpPr>
          <a:xfrm>
            <a:off x="2465705" y="154940"/>
            <a:ext cx="2835910" cy="469900"/>
            <a:chOff x="266701" y="180974"/>
            <a:chExt cx="1229577" cy="561975"/>
          </a:xfrm>
          <a:solidFill>
            <a:srgbClr val="FFC000"/>
          </a:solidFill>
        </p:grpSpPr>
        <p:sp>
          <p:nvSpPr>
            <p:cNvPr id="8" name="圆角矩形 7"/>
            <p:cNvSpPr/>
            <p:nvPr/>
          </p:nvSpPr>
          <p:spPr>
            <a:xfrm>
              <a:off x="266701" y="180974"/>
              <a:ext cx="1229577" cy="561975"/>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文本框 8"/>
            <p:cNvSpPr txBox="1"/>
            <p:nvPr/>
          </p:nvSpPr>
          <p:spPr>
            <a:xfrm>
              <a:off x="339110" y="241728"/>
              <a:ext cx="1115870" cy="440467"/>
            </a:xfrm>
            <a:prstGeom prst="rect">
              <a:avLst/>
            </a:prstGeom>
            <a:noFill/>
            <a:extLst>
              <a:ext uri="{909E8E84-426E-40DD-AFC4-6F175D3DCCD1}">
                <a14:hiddenFill xmlns:a14="http://schemas.microsoft.com/office/drawing/2010/main">
                  <a:solidFill>
                    <a:schemeClr val="bg1"/>
                  </a:solidFill>
                </a14:hiddenFill>
              </a:ext>
            </a:extLst>
          </p:spPr>
          <p:txBody>
            <a:bodyPr wrap="square" rtlCol="0">
              <a:spAutoFit/>
            </a:bodyPr>
            <a:lstStyle/>
            <a:p>
              <a:pPr>
                <a:defRPr/>
              </a:pPr>
              <a:r>
                <a:rPr lang="zh-CN" altLang="en-US" b="1" noProof="1">
                  <a:solidFill>
                    <a:schemeClr val="bg2">
                      <a:lumMod val="25000"/>
                    </a:schemeClr>
                  </a:solidFill>
                  <a:latin typeface="微软雅黑" panose="020B0503020204020204" pitchFamily="34" charset="-122"/>
                  <a:ea typeface="微软雅黑" panose="020B0503020204020204" pitchFamily="34" charset="-122"/>
                </a:rPr>
                <a:t>携带通讯设备进入考场</a:t>
              </a:r>
            </a:p>
          </p:txBody>
        </p:sp>
      </p:grpSp>
    </p:spTree>
    <p:custDataLst>
      <p:tags r:id="rId1"/>
    </p:custData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3">
            <a:alphaModFix amt="5000"/>
          </a:blip>
          <a:stretch>
            <a:fillRect/>
          </a:stretch>
        </a:blipFill>
        <a:effectLst/>
      </p:bgPr>
    </p:bg>
    <p:spTree>
      <p:nvGrpSpPr>
        <p:cNvPr id="1" name=""/>
        <p:cNvGrpSpPr/>
        <p:nvPr/>
      </p:nvGrpSpPr>
      <p:grpSpPr>
        <a:xfrm>
          <a:off x="0" y="0"/>
          <a:ext cx="0" cy="0"/>
          <a:chOff x="0" y="0"/>
          <a:chExt cx="0" cy="0"/>
        </a:xfrm>
      </p:grpSpPr>
      <p:grpSp>
        <p:nvGrpSpPr>
          <p:cNvPr id="5" name="组合 4"/>
          <p:cNvGrpSpPr/>
          <p:nvPr/>
        </p:nvGrpSpPr>
        <p:grpSpPr>
          <a:xfrm>
            <a:off x="306705" y="154940"/>
            <a:ext cx="2204085" cy="469900"/>
            <a:chOff x="266701" y="180974"/>
            <a:chExt cx="1229577" cy="561975"/>
          </a:xfrm>
        </p:grpSpPr>
        <p:sp>
          <p:nvSpPr>
            <p:cNvPr id="6" name="圆角矩形 5"/>
            <p:cNvSpPr/>
            <p:nvPr/>
          </p:nvSpPr>
          <p:spPr>
            <a:xfrm>
              <a:off x="266701" y="180974"/>
              <a:ext cx="1229577" cy="561975"/>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文本框 6"/>
            <p:cNvSpPr txBox="1"/>
            <p:nvPr/>
          </p:nvSpPr>
          <p:spPr>
            <a:xfrm>
              <a:off x="551513" y="241728"/>
              <a:ext cx="773312" cy="440467"/>
            </a:xfrm>
            <a:prstGeom prst="rect">
              <a:avLst/>
            </a:prstGeom>
            <a:noFill/>
          </p:spPr>
          <p:txBody>
            <a:bodyPr wrap="square" rtlCol="0">
              <a:spAutoFit/>
            </a:bodyPr>
            <a:lstStyle/>
            <a:p>
              <a:pPr>
                <a:defRPr/>
              </a:pPr>
              <a:r>
                <a:rPr lang="zh-CN" altLang="en-US" b="1" noProof="1">
                  <a:solidFill>
                    <a:schemeClr val="bg1"/>
                  </a:solidFill>
                  <a:latin typeface="微软雅黑" panose="020B0503020204020204" pitchFamily="34" charset="-122"/>
                  <a:ea typeface="微软雅黑" panose="020B0503020204020204" pitchFamily="34" charset="-122"/>
                </a:rPr>
                <a:t>处分的类型</a:t>
              </a:r>
            </a:p>
          </p:txBody>
        </p:sp>
      </p:grpSp>
      <p:sp>
        <p:nvSpPr>
          <p:cNvPr id="10" name="内容占位符 2"/>
          <p:cNvSpPr>
            <a:spLocks noGrp="1"/>
          </p:cNvSpPr>
          <p:nvPr/>
        </p:nvSpPr>
        <p:spPr>
          <a:xfrm>
            <a:off x="838200" y="1326515"/>
            <a:ext cx="10262870" cy="4983480"/>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200000"/>
              </a:lnSpc>
            </a:pPr>
            <a:r>
              <a:rPr lang="en-US" altLang="zh-CN" sz="2400" b="1" dirty="0">
                <a:solidFill>
                  <a:schemeClr val="tx1">
                    <a:lumMod val="85000"/>
                    <a:lumOff val="15000"/>
                  </a:schemeClr>
                </a:solidFill>
              </a:rPr>
              <a:t>（一）警告，处分期为6个月；</a:t>
            </a:r>
          </a:p>
          <a:p>
            <a:pPr fontAlgn="auto">
              <a:lnSpc>
                <a:spcPct val="200000"/>
              </a:lnSpc>
            </a:pPr>
            <a:r>
              <a:rPr lang="en-US" altLang="zh-CN" sz="2400" b="1" dirty="0">
                <a:solidFill>
                  <a:schemeClr val="tx1">
                    <a:lumMod val="85000"/>
                    <a:lumOff val="15000"/>
                  </a:schemeClr>
                </a:solidFill>
              </a:rPr>
              <a:t>（二）严重警告，处分期为6个月；</a:t>
            </a:r>
          </a:p>
          <a:p>
            <a:pPr fontAlgn="auto">
              <a:lnSpc>
                <a:spcPct val="200000"/>
              </a:lnSpc>
            </a:pPr>
            <a:r>
              <a:rPr lang="en-US" altLang="zh-CN" sz="2400" b="1" dirty="0">
                <a:solidFill>
                  <a:schemeClr val="tx1">
                    <a:lumMod val="85000"/>
                    <a:lumOff val="15000"/>
                  </a:schemeClr>
                </a:solidFill>
              </a:rPr>
              <a:t>（三）记过，处分期为12个月；</a:t>
            </a:r>
          </a:p>
          <a:p>
            <a:pPr fontAlgn="auto">
              <a:lnSpc>
                <a:spcPct val="200000"/>
              </a:lnSpc>
            </a:pPr>
            <a:r>
              <a:rPr lang="en-US" altLang="zh-CN" sz="2400" b="1" dirty="0">
                <a:solidFill>
                  <a:schemeClr val="tx1">
                    <a:lumMod val="85000"/>
                    <a:lumOff val="15000"/>
                  </a:schemeClr>
                </a:solidFill>
              </a:rPr>
              <a:t>（四）留校察看，处分期为12个月；</a:t>
            </a:r>
          </a:p>
          <a:p>
            <a:pPr fontAlgn="auto">
              <a:lnSpc>
                <a:spcPct val="200000"/>
              </a:lnSpc>
            </a:pPr>
            <a:r>
              <a:rPr lang="en-US" altLang="zh-CN" sz="2400" b="1" dirty="0">
                <a:solidFill>
                  <a:schemeClr val="tx1">
                    <a:lumMod val="85000"/>
                    <a:lumOff val="15000"/>
                  </a:schemeClr>
                </a:solidFill>
              </a:rPr>
              <a:t>（</a:t>
            </a:r>
            <a:r>
              <a:rPr lang="en-US" altLang="zh-CN" sz="2400" b="1" dirty="0" err="1">
                <a:solidFill>
                  <a:schemeClr val="tx1">
                    <a:lumMod val="85000"/>
                    <a:lumOff val="15000"/>
                  </a:schemeClr>
                </a:solidFill>
              </a:rPr>
              <a:t>五）开除学籍</a:t>
            </a:r>
            <a:r>
              <a:rPr lang="zh-CN" altLang="en-US" sz="2400" b="1" dirty="0" smtClean="0">
                <a:solidFill>
                  <a:schemeClr val="tx1">
                    <a:lumMod val="85000"/>
                    <a:lumOff val="15000"/>
                  </a:schemeClr>
                </a:solidFill>
              </a:rPr>
              <a:t>。</a:t>
            </a:r>
            <a:endParaRPr lang="en-US" altLang="zh-CN" sz="2400" b="1" dirty="0" smtClean="0">
              <a:solidFill>
                <a:schemeClr val="tx1">
                  <a:lumMod val="85000"/>
                  <a:lumOff val="15000"/>
                </a:schemeClr>
              </a:solidFill>
            </a:endParaRPr>
          </a:p>
          <a:p>
            <a:pPr marL="0" indent="0" algn="ctr" fontAlgn="auto">
              <a:lnSpc>
                <a:spcPct val="200000"/>
              </a:lnSpc>
              <a:buNone/>
            </a:pPr>
            <a:r>
              <a:rPr lang="zh-CN" altLang="en-US" sz="2400" b="1" dirty="0" smtClean="0">
                <a:solidFill>
                  <a:srgbClr val="FF0000"/>
                </a:solidFill>
              </a:rPr>
              <a:t>休学的时间不计入处分期</a:t>
            </a:r>
            <a:endParaRPr lang="en-US" altLang="zh-CN" sz="2400" b="1" dirty="0">
              <a:solidFill>
                <a:srgbClr val="FF0000"/>
              </a:solidFill>
            </a:endParaRPr>
          </a:p>
          <a:p>
            <a:pPr fontAlgn="auto">
              <a:lnSpc>
                <a:spcPts val="2000"/>
              </a:lnSpc>
            </a:pPr>
            <a:endParaRPr lang="en-US" altLang="zh-CN" sz="2400" dirty="0">
              <a:solidFill>
                <a:schemeClr val="bg2">
                  <a:lumMod val="25000"/>
                </a:schemeClr>
              </a:solidFill>
            </a:endParaRPr>
          </a:p>
          <a:p>
            <a:pPr fontAlgn="auto">
              <a:lnSpc>
                <a:spcPts val="2000"/>
              </a:lnSpc>
            </a:pPr>
            <a:endParaRPr lang="en-US" altLang="zh-CN" sz="2400" b="1" dirty="0">
              <a:solidFill>
                <a:schemeClr val="bg2">
                  <a:lumMod val="25000"/>
                </a:schemeClr>
              </a:solidFill>
            </a:endParaRPr>
          </a:p>
        </p:txBody>
      </p:sp>
    </p:spTree>
    <p:custDataLst>
      <p:tags r:id="rId1"/>
    </p:custData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1">
          <a:blip r:embed="rId5">
            <a:alphaModFix amt="5000"/>
          </a:blip>
          <a:stretch>
            <a:fillRect/>
          </a:stretch>
        </a:blipFill>
        <a:effectLst/>
      </p:bgPr>
    </p:bg>
    <p:spTree>
      <p:nvGrpSpPr>
        <p:cNvPr id="1" name=""/>
        <p:cNvGrpSpPr/>
        <p:nvPr/>
      </p:nvGrpSpPr>
      <p:grpSpPr>
        <a:xfrm>
          <a:off x="0" y="0"/>
          <a:ext cx="0" cy="0"/>
          <a:chOff x="0" y="0"/>
          <a:chExt cx="0" cy="0"/>
        </a:xfrm>
      </p:grpSpPr>
      <p:sp>
        <p:nvSpPr>
          <p:cNvPr id="3" name="标题 2"/>
          <p:cNvSpPr>
            <a:spLocks noGrp="1"/>
          </p:cNvSpPr>
          <p:nvPr>
            <p:ph type="title"/>
            <p:custDataLst>
              <p:tags r:id="rId2"/>
            </p:custDataLst>
          </p:nvPr>
        </p:nvSpPr>
        <p:spPr/>
        <p:txBody>
          <a:bodyPr/>
          <a:lstStyle/>
          <a:p>
            <a:r>
              <a:rPr lang="zh-CN" altLang="en-US"/>
              <a:t>加重处分的情况：</a:t>
            </a:r>
          </a:p>
        </p:txBody>
      </p:sp>
      <p:sp>
        <p:nvSpPr>
          <p:cNvPr id="2" name="内容占位符 1"/>
          <p:cNvSpPr>
            <a:spLocks noGrp="1"/>
          </p:cNvSpPr>
          <p:nvPr>
            <p:ph idx="1"/>
            <p:custDataLst>
              <p:tags r:id="rId3"/>
            </p:custDataLst>
          </p:nvPr>
        </p:nvSpPr>
        <p:spPr/>
        <p:txBody>
          <a:bodyPr/>
          <a:lstStyle/>
          <a:p>
            <a:r>
              <a:rPr lang="zh-CN" altLang="en-US" dirty="0"/>
              <a:t>（一）违纪后拒不承认错误事实，或受处分后无理纠缠，态度恶劣的；</a:t>
            </a:r>
          </a:p>
          <a:p>
            <a:r>
              <a:rPr dirty="0"/>
              <a:t>（二）对检举人、证人等有关人员进行胁迫或打击报复的；</a:t>
            </a:r>
          </a:p>
          <a:p>
            <a:r>
              <a:rPr dirty="0"/>
              <a:t>（三）因成绩、就业等原因，对教师和有关人员寻衅滋事的；</a:t>
            </a:r>
          </a:p>
          <a:p>
            <a:r>
              <a:rPr dirty="0"/>
              <a:t>（四）侮辱、殴打教师及拒绝、妨碍国家工作人员或学校管理人员依法或依校规执行公务的；</a:t>
            </a:r>
          </a:p>
          <a:p>
            <a:r>
              <a:rPr dirty="0"/>
              <a:t>（五）在毕业或退学离校过程中，为发泄私愤而故意损坏公物的;</a:t>
            </a:r>
          </a:p>
          <a:p>
            <a:r>
              <a:rPr dirty="0"/>
              <a:t>（六）纪律处分期内，第二次违规或重犯同一种错误的；</a:t>
            </a:r>
          </a:p>
          <a:p>
            <a:r>
              <a:rPr dirty="0"/>
              <a:t>（七）同时有两种以上违纪行为的；</a:t>
            </a:r>
          </a:p>
        </p:txBody>
      </p:sp>
    </p:spTree>
    <p:custDataLst>
      <p:tags r:id="rId1"/>
    </p:custData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PP_MARK_KEY" val="8195bc73-495b-4862-98b2-67c95d714239"/>
  <p:tag name="COMMONDATA" val="eyJoZGlkIjoiNzFiMzU5YjQyZDhkYTAyYjI4MTdmNDE5NjVjN2RjMjgifQ=="/>
</p:tagLst>
</file>

<file path=ppt/tags/tag1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0.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176"/>
</p:tagLst>
</file>

<file path=ppt/tags/tag101.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176"/>
</p:tagLst>
</file>

<file path=ppt/tags/tag102.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176"/>
</p:tagLst>
</file>

<file path=ppt/tags/tag103.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176"/>
</p:tagLst>
</file>

<file path=ppt/tags/tag1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2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3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4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5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4.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176"/>
</p:tagLst>
</file>

<file path=ppt/tags/tag65.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176"/>
</p:tagLst>
</file>

<file path=ppt/tags/tag66.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176"/>
</p:tagLst>
</file>

<file path=ppt/tags/tag67.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176"/>
</p:tagLst>
</file>

<file path=ppt/tags/tag68.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176"/>
</p:tagLst>
</file>

<file path=ppt/tags/tag69.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176"/>
</p:tagLst>
</file>

<file path=ppt/tags/tag7.xml><?xml version="1.0" encoding="utf-8"?>
<p:tagLst xmlns:a="http://schemas.openxmlformats.org/drawingml/2006/main" xmlns:r="http://schemas.openxmlformats.org/officeDocument/2006/relationships" xmlns:p="http://schemas.openxmlformats.org/presentationml/2006/main">
  <p:tag name="KSO_WM_TEMPLATE_THUMBS_INDEX" val="1、4、7、12、13、14、15、16、17、18、20、24、25、28、33、36、40、43、44"/>
  <p:tag name="KSO_WM_TEMPLATE_SUBCATEGORY" val="19"/>
  <p:tag name="KSO_WM_TAG_VERSION" val="1.0"/>
  <p:tag name="KSO_WM_BEAUTIFY_FLAG" val="#wm#"/>
  <p:tag name="KSO_WM_TEMPLATE_CATEGORY" val="custom"/>
  <p:tag name="KSO_WM_TEMPLATE_INDEX" val="20205176"/>
  <p:tag name="KSO_WM_TEMPLATE_MASTER_TYPE" val="0"/>
  <p:tag name="KSO_WM_TEMPLATE_COLOR_TYPE" val="1"/>
  <p:tag name="KSO_WM_UNIT_SHOW_EDIT_AREA_INDICATION" val="1"/>
</p:tagLst>
</file>

<file path=ppt/tags/tag70.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176"/>
</p:tagLst>
</file>

<file path=ppt/tags/tag71.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176"/>
  <p:tag name="KSO_WM_SLIDE_ID" val="custom20205176_13"/>
  <p:tag name="KSO_WM_TEMPLATE_SUBCATEGORY" val="19"/>
  <p:tag name="KSO_WM_TEMPLATE_MASTER_TYPE" val="0"/>
  <p:tag name="KSO_WM_TEMPLATE_COLOR_TYPE" val="1"/>
  <p:tag name="KSO_WM_SLIDE_ITEM_CNT" val="0"/>
  <p:tag name="KSO_WM_SLIDE_INDEX" val="13"/>
  <p:tag name="KSO_WM_TAG_VERSION" val="1.0"/>
  <p:tag name="KSO_WM_SLIDE_TYPE" val="text"/>
  <p:tag name="KSO_WM_SLIDE_SUBTYPE" val="pureTxt"/>
  <p:tag name="KSO_WM_SLIDE_SIZE" val="863*444"/>
  <p:tag name="KSO_WM_SLIDE_POSITION" val="47*47"/>
  <p:tag name="KSO_WM_SLIDE_LAYOUT" val="a_f"/>
  <p:tag name="KSO_WM_SLIDE_LAYOUT_CNT" val="1_1"/>
  <p:tag name="KSO_WM_UNIT_SHOW_EDIT_AREA_INDICATION" val="1"/>
</p:tagLst>
</file>

<file path=ppt/tags/tag72.xml><?xml version="1.0" encoding="utf-8"?>
<p:tagLst xmlns:a="http://schemas.openxmlformats.org/drawingml/2006/main" xmlns:r="http://schemas.openxmlformats.org/officeDocument/2006/relationships" xmlns:p="http://schemas.openxmlformats.org/presentationml/2006/main">
  <p:tag name="KSO_WM_UNIT_ISCONTENTSTITLE" val="0"/>
  <p:tag name="KSO_WM_UNIT_PRESET_TEXT" val="单击此处添加标题"/>
  <p:tag name="KSO_WM_UNIT_NOCLEAR" val="0"/>
  <p:tag name="KSO_WM_UNIT_SHOW_EDIT_AREA_INDICATION" val="1"/>
  <p:tag name="KSO_WM_UNIT_VALUE" val="26"/>
  <p:tag name="KSO_WM_UNIT_HIGHLIGHT" val="0"/>
  <p:tag name="KSO_WM_UNIT_COMPATIBLE" val="0"/>
  <p:tag name="KSO_WM_UNIT_DIAGRAM_ISNUMVISUAL" val="0"/>
  <p:tag name="KSO_WM_UNIT_DIAGRAM_ISREFERUNIT" val="0"/>
  <p:tag name="KSO_WM_UNIT_TYPE" val="a"/>
  <p:tag name="KSO_WM_UNIT_INDEX" val="1"/>
  <p:tag name="KSO_WM_UNIT_ID" val="custom20205176_13*a*1"/>
  <p:tag name="KSO_WM_TEMPLATE_CATEGORY" val="custom"/>
  <p:tag name="KSO_WM_TEMPLATE_INDEX" val="20205176"/>
  <p:tag name="KSO_WM_UNIT_LAYERLEVEL" val="1"/>
  <p:tag name="KSO_WM_TAG_VERSION" val="1.0"/>
  <p:tag name="KSO_WM_BEAUTIFY_FLAG" val="#wm#"/>
  <p:tag name="KSO_WM_UNIT_ISNUMDGMTITLE" val="0"/>
</p:tagLst>
</file>

<file path=ppt/tags/tag73.xml><?xml version="1.0" encoding="utf-8"?>
<p:tagLst xmlns:a="http://schemas.openxmlformats.org/drawingml/2006/main" xmlns:r="http://schemas.openxmlformats.org/officeDocument/2006/relationships" xmlns:p="http://schemas.openxmlformats.org/presentationml/2006/main">
  <p:tag name="KSO_WM_UNIT_PRESET_TEXT" val="单击此处添加正文"/>
  <p:tag name="KSO_WM_UNIT_NOCLEAR" val="0"/>
  <p:tag name="KSO_WM_UNIT_SHOW_EDIT_AREA_INDICATION" val="1"/>
  <p:tag name="KSO_WM_UNIT_VALUE" val="689"/>
  <p:tag name="KSO_WM_UNIT_HIGHLIGHT" val="0"/>
  <p:tag name="KSO_WM_UNIT_COMPATIBLE" val="0"/>
  <p:tag name="KSO_WM_UNIT_DIAGRAM_ISNUMVISUAL" val="0"/>
  <p:tag name="KSO_WM_UNIT_DIAGRAM_ISREFERUNIT" val="0"/>
  <p:tag name="KSO_WM_UNIT_TYPE" val="f"/>
  <p:tag name="KSO_WM_UNIT_INDEX" val="1"/>
  <p:tag name="KSO_WM_UNIT_ID" val="custom20205176_13*f*1"/>
  <p:tag name="KSO_WM_TEMPLATE_CATEGORY" val="custom"/>
  <p:tag name="KSO_WM_TEMPLATE_INDEX" val="20205176"/>
  <p:tag name="KSO_WM_UNIT_LAYERLEVEL" val="1"/>
  <p:tag name="KSO_WM_TAG_VERSION" val="1.0"/>
  <p:tag name="KSO_WM_BEAUTIFY_FLAG" val="#wm#"/>
</p:tagLst>
</file>

<file path=ppt/tags/tag74.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176"/>
  <p:tag name="KSO_WM_SLIDE_ID" val="custom20205176_13"/>
  <p:tag name="KSO_WM_TEMPLATE_SUBCATEGORY" val="19"/>
  <p:tag name="KSO_WM_TEMPLATE_MASTER_TYPE" val="0"/>
  <p:tag name="KSO_WM_TEMPLATE_COLOR_TYPE" val="1"/>
  <p:tag name="KSO_WM_SLIDE_ITEM_CNT" val="0"/>
  <p:tag name="KSO_WM_SLIDE_INDEX" val="13"/>
  <p:tag name="KSO_WM_TAG_VERSION" val="1.0"/>
  <p:tag name="KSO_WM_SLIDE_TYPE" val="text"/>
  <p:tag name="KSO_WM_SLIDE_SUBTYPE" val="pureTxt"/>
  <p:tag name="KSO_WM_SLIDE_SIZE" val="863*444"/>
  <p:tag name="KSO_WM_SLIDE_POSITION" val="47*47"/>
  <p:tag name="KSO_WM_SLIDE_LAYOUT" val="a_f"/>
  <p:tag name="KSO_WM_SLIDE_LAYOUT_CNT" val="1_1"/>
  <p:tag name="KSO_WM_UNIT_SHOW_EDIT_AREA_INDICATION" val="1"/>
</p:tagLst>
</file>

<file path=ppt/tags/tag75.xml><?xml version="1.0" encoding="utf-8"?>
<p:tagLst xmlns:a="http://schemas.openxmlformats.org/drawingml/2006/main" xmlns:r="http://schemas.openxmlformats.org/officeDocument/2006/relationships" xmlns:p="http://schemas.openxmlformats.org/presentationml/2006/main">
  <p:tag name="KSO_WM_UNIT_ISCONTENTSTITLE" val="0"/>
  <p:tag name="KSO_WM_UNIT_PRESET_TEXT" val="单击此处添加标题"/>
  <p:tag name="KSO_WM_UNIT_NOCLEAR" val="0"/>
  <p:tag name="KSO_WM_UNIT_SHOW_EDIT_AREA_INDICATION" val="1"/>
  <p:tag name="KSO_WM_UNIT_VALUE" val="26"/>
  <p:tag name="KSO_WM_UNIT_HIGHLIGHT" val="0"/>
  <p:tag name="KSO_WM_UNIT_COMPATIBLE" val="0"/>
  <p:tag name="KSO_WM_UNIT_DIAGRAM_ISNUMVISUAL" val="0"/>
  <p:tag name="KSO_WM_UNIT_DIAGRAM_ISREFERUNIT" val="0"/>
  <p:tag name="KSO_WM_UNIT_TYPE" val="a"/>
  <p:tag name="KSO_WM_UNIT_INDEX" val="1"/>
  <p:tag name="KSO_WM_UNIT_ID" val="custom20205176_13*a*1"/>
  <p:tag name="KSO_WM_TEMPLATE_CATEGORY" val="custom"/>
  <p:tag name="KSO_WM_TEMPLATE_INDEX" val="20205176"/>
  <p:tag name="KSO_WM_UNIT_LAYERLEVEL" val="1"/>
  <p:tag name="KSO_WM_TAG_VERSION" val="1.0"/>
  <p:tag name="KSO_WM_BEAUTIFY_FLAG" val="#wm#"/>
  <p:tag name="KSO_WM_UNIT_ISNUMDGMTITLE" val="0"/>
</p:tagLst>
</file>

<file path=ppt/tags/tag76.xml><?xml version="1.0" encoding="utf-8"?>
<p:tagLst xmlns:a="http://schemas.openxmlformats.org/drawingml/2006/main" xmlns:r="http://schemas.openxmlformats.org/officeDocument/2006/relationships" xmlns:p="http://schemas.openxmlformats.org/presentationml/2006/main">
  <p:tag name="KSO_WM_UNIT_PRESET_TEXT" val="单击此处添加正文"/>
  <p:tag name="KSO_WM_UNIT_NOCLEAR" val="0"/>
  <p:tag name="KSO_WM_UNIT_SHOW_EDIT_AREA_INDICATION" val="1"/>
  <p:tag name="KSO_WM_UNIT_VALUE" val="689"/>
  <p:tag name="KSO_WM_UNIT_HIGHLIGHT" val="0"/>
  <p:tag name="KSO_WM_UNIT_COMPATIBLE" val="0"/>
  <p:tag name="KSO_WM_UNIT_DIAGRAM_ISNUMVISUAL" val="0"/>
  <p:tag name="KSO_WM_UNIT_DIAGRAM_ISREFERUNIT" val="0"/>
  <p:tag name="KSO_WM_UNIT_TYPE" val="f"/>
  <p:tag name="KSO_WM_UNIT_INDEX" val="1"/>
  <p:tag name="KSO_WM_UNIT_ID" val="custom20205176_13*f*1"/>
  <p:tag name="KSO_WM_TEMPLATE_CATEGORY" val="custom"/>
  <p:tag name="KSO_WM_TEMPLATE_INDEX" val="20205176"/>
  <p:tag name="KSO_WM_UNIT_LAYERLEVEL" val="1"/>
  <p:tag name="KSO_WM_TAG_VERSION" val="1.0"/>
  <p:tag name="KSO_WM_BEAUTIFY_FLAG" val="#wm#"/>
</p:tagLst>
</file>

<file path=ppt/tags/tag77.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176"/>
</p:tagLst>
</file>

<file path=ppt/tags/tag78.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176"/>
  <p:tag name="KSO_WM_SLIDE_ID" val="custom20205176_13"/>
  <p:tag name="KSO_WM_TEMPLATE_SUBCATEGORY" val="19"/>
  <p:tag name="KSO_WM_TEMPLATE_MASTER_TYPE" val="0"/>
  <p:tag name="KSO_WM_TEMPLATE_COLOR_TYPE" val="1"/>
  <p:tag name="KSO_WM_SLIDE_ITEM_CNT" val="0"/>
  <p:tag name="KSO_WM_SLIDE_INDEX" val="13"/>
  <p:tag name="KSO_WM_TAG_VERSION" val="1.0"/>
  <p:tag name="KSO_WM_SLIDE_TYPE" val="text"/>
  <p:tag name="KSO_WM_SLIDE_SUBTYPE" val="pureTxt"/>
  <p:tag name="KSO_WM_SLIDE_SIZE" val="863*444"/>
  <p:tag name="KSO_WM_SLIDE_POSITION" val="47*47"/>
  <p:tag name="KSO_WM_SLIDE_LAYOUT" val="a_f"/>
  <p:tag name="KSO_WM_SLIDE_LAYOUT_CNT" val="1_1"/>
  <p:tag name="KSO_WM_UNIT_SHOW_EDIT_AREA_INDICATION" val="1"/>
</p:tagLst>
</file>

<file path=ppt/tags/tag79.xml><?xml version="1.0" encoding="utf-8"?>
<p:tagLst xmlns:a="http://schemas.openxmlformats.org/drawingml/2006/main" xmlns:r="http://schemas.openxmlformats.org/officeDocument/2006/relationships" xmlns:p="http://schemas.openxmlformats.org/presentationml/2006/main">
  <p:tag name="KSO_WM_UNIT_ISCONTENTSTITLE" val="0"/>
  <p:tag name="KSO_WM_UNIT_PRESET_TEXT" val="单击此处添加标题"/>
  <p:tag name="KSO_WM_UNIT_NOCLEAR" val="0"/>
  <p:tag name="KSO_WM_UNIT_SHOW_EDIT_AREA_INDICATION" val="1"/>
  <p:tag name="KSO_WM_UNIT_VALUE" val="26"/>
  <p:tag name="KSO_WM_UNIT_HIGHLIGHT" val="0"/>
  <p:tag name="KSO_WM_UNIT_COMPATIBLE" val="0"/>
  <p:tag name="KSO_WM_UNIT_DIAGRAM_ISNUMVISUAL" val="0"/>
  <p:tag name="KSO_WM_UNIT_DIAGRAM_ISREFERUNIT" val="0"/>
  <p:tag name="KSO_WM_UNIT_TYPE" val="a"/>
  <p:tag name="KSO_WM_UNIT_INDEX" val="1"/>
  <p:tag name="KSO_WM_UNIT_ID" val="custom20205176_13*a*1"/>
  <p:tag name="KSO_WM_TEMPLATE_CATEGORY" val="custom"/>
  <p:tag name="KSO_WM_TEMPLATE_INDEX" val="20205176"/>
  <p:tag name="KSO_WM_UNIT_LAYERLEVEL" val="1"/>
  <p:tag name="KSO_WM_TAG_VERSION" val="1.0"/>
  <p:tag name="KSO_WM_BEAUTIFY_FLAG" val="#wm#"/>
  <p:tag name="KSO_WM_UNIT_ISNUMDGMTITLE" val="0"/>
</p:tagLst>
</file>

<file path=ppt/tags/tag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80.xml><?xml version="1.0" encoding="utf-8"?>
<p:tagLst xmlns:a="http://schemas.openxmlformats.org/drawingml/2006/main" xmlns:r="http://schemas.openxmlformats.org/officeDocument/2006/relationships" xmlns:p="http://schemas.openxmlformats.org/presentationml/2006/main">
  <p:tag name="KSO_WM_UNIT_PRESET_TEXT" val="单击此处添加正文"/>
  <p:tag name="KSO_WM_UNIT_NOCLEAR" val="0"/>
  <p:tag name="KSO_WM_UNIT_SHOW_EDIT_AREA_INDICATION" val="1"/>
  <p:tag name="KSO_WM_UNIT_VALUE" val="689"/>
  <p:tag name="KSO_WM_UNIT_HIGHLIGHT" val="0"/>
  <p:tag name="KSO_WM_UNIT_COMPATIBLE" val="0"/>
  <p:tag name="KSO_WM_UNIT_DIAGRAM_ISNUMVISUAL" val="0"/>
  <p:tag name="KSO_WM_UNIT_DIAGRAM_ISREFERUNIT" val="0"/>
  <p:tag name="KSO_WM_UNIT_TYPE" val="f"/>
  <p:tag name="KSO_WM_UNIT_INDEX" val="1"/>
  <p:tag name="KSO_WM_UNIT_ID" val="custom20205176_13*f*1"/>
  <p:tag name="KSO_WM_TEMPLATE_CATEGORY" val="custom"/>
  <p:tag name="KSO_WM_TEMPLATE_INDEX" val="20205176"/>
  <p:tag name="KSO_WM_UNIT_LAYERLEVEL" val="1"/>
  <p:tag name="KSO_WM_TAG_VERSION" val="1.0"/>
  <p:tag name="KSO_WM_BEAUTIFY_FLAG" val="#wm#"/>
</p:tagLst>
</file>

<file path=ppt/tags/tag81.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176"/>
</p:tagLst>
</file>

<file path=ppt/tags/tag82.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176"/>
</p:tagLst>
</file>

<file path=ppt/tags/tag83.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176"/>
</p:tagLst>
</file>

<file path=ppt/tags/tag84.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176"/>
  <p:tag name="KSO_WM_SLIDE_ID" val="custom20205176_13"/>
  <p:tag name="KSO_WM_TEMPLATE_SUBCATEGORY" val="19"/>
  <p:tag name="KSO_WM_TEMPLATE_MASTER_TYPE" val="0"/>
  <p:tag name="KSO_WM_TEMPLATE_COLOR_TYPE" val="1"/>
  <p:tag name="KSO_WM_SLIDE_ITEM_CNT" val="0"/>
  <p:tag name="KSO_WM_SLIDE_INDEX" val="13"/>
  <p:tag name="KSO_WM_TAG_VERSION" val="1.0"/>
  <p:tag name="KSO_WM_SLIDE_TYPE" val="text"/>
  <p:tag name="KSO_WM_SLIDE_SUBTYPE" val="pureTxt"/>
  <p:tag name="KSO_WM_SLIDE_SIZE" val="863*444"/>
  <p:tag name="KSO_WM_SLIDE_POSITION" val="47*47"/>
  <p:tag name="KSO_WM_SLIDE_LAYOUT" val="a_f"/>
  <p:tag name="KSO_WM_SLIDE_LAYOUT_CNT" val="1_1"/>
  <p:tag name="KSO_WM_UNIT_SHOW_EDIT_AREA_INDICATION" val="1"/>
</p:tagLst>
</file>

<file path=ppt/tags/tag85.xml><?xml version="1.0" encoding="utf-8"?>
<p:tagLst xmlns:a="http://schemas.openxmlformats.org/drawingml/2006/main" xmlns:r="http://schemas.openxmlformats.org/officeDocument/2006/relationships" xmlns:p="http://schemas.openxmlformats.org/presentationml/2006/main">
  <p:tag name="KSO_WM_UNIT_ISCONTENTSTITLE" val="0"/>
  <p:tag name="KSO_WM_UNIT_PRESET_TEXT" val="单击此处添加标题"/>
  <p:tag name="KSO_WM_UNIT_NOCLEAR" val="0"/>
  <p:tag name="KSO_WM_UNIT_SHOW_EDIT_AREA_INDICATION" val="1"/>
  <p:tag name="KSO_WM_UNIT_VALUE" val="26"/>
  <p:tag name="KSO_WM_UNIT_HIGHLIGHT" val="0"/>
  <p:tag name="KSO_WM_UNIT_COMPATIBLE" val="0"/>
  <p:tag name="KSO_WM_UNIT_DIAGRAM_ISNUMVISUAL" val="0"/>
  <p:tag name="KSO_WM_UNIT_DIAGRAM_ISREFERUNIT" val="0"/>
  <p:tag name="KSO_WM_UNIT_TYPE" val="a"/>
  <p:tag name="KSO_WM_UNIT_INDEX" val="1"/>
  <p:tag name="KSO_WM_UNIT_ID" val="custom20205176_13*a*1"/>
  <p:tag name="KSO_WM_TEMPLATE_CATEGORY" val="custom"/>
  <p:tag name="KSO_WM_TEMPLATE_INDEX" val="20205176"/>
  <p:tag name="KSO_WM_UNIT_LAYERLEVEL" val="1"/>
  <p:tag name="KSO_WM_TAG_VERSION" val="1.0"/>
  <p:tag name="KSO_WM_BEAUTIFY_FLAG" val="#wm#"/>
  <p:tag name="KSO_WM_UNIT_ISNUMDGMTITLE" val="0"/>
</p:tagLst>
</file>

<file path=ppt/tags/tag86.xml><?xml version="1.0" encoding="utf-8"?>
<p:tagLst xmlns:a="http://schemas.openxmlformats.org/drawingml/2006/main" xmlns:r="http://schemas.openxmlformats.org/officeDocument/2006/relationships" xmlns:p="http://schemas.openxmlformats.org/presentationml/2006/main">
  <p:tag name="KSO_WM_UNIT_PRESET_TEXT" val="单击此处添加正文"/>
  <p:tag name="KSO_WM_UNIT_NOCLEAR" val="0"/>
  <p:tag name="KSO_WM_UNIT_SHOW_EDIT_AREA_INDICATION" val="1"/>
  <p:tag name="KSO_WM_UNIT_VALUE" val="689"/>
  <p:tag name="KSO_WM_UNIT_HIGHLIGHT" val="0"/>
  <p:tag name="KSO_WM_UNIT_COMPATIBLE" val="0"/>
  <p:tag name="KSO_WM_UNIT_DIAGRAM_ISNUMVISUAL" val="0"/>
  <p:tag name="KSO_WM_UNIT_DIAGRAM_ISREFERUNIT" val="0"/>
  <p:tag name="KSO_WM_UNIT_TYPE" val="f"/>
  <p:tag name="KSO_WM_UNIT_INDEX" val="1"/>
  <p:tag name="KSO_WM_UNIT_ID" val="custom20205176_13*f*1"/>
  <p:tag name="KSO_WM_TEMPLATE_CATEGORY" val="custom"/>
  <p:tag name="KSO_WM_TEMPLATE_INDEX" val="20205176"/>
  <p:tag name="KSO_WM_UNIT_LAYERLEVEL" val="1"/>
  <p:tag name="KSO_WM_TAG_VERSION" val="1.0"/>
  <p:tag name="KSO_WM_BEAUTIFY_FLAG" val="#wm#"/>
</p:tagLst>
</file>

<file path=ppt/tags/tag87.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176"/>
</p:tagLst>
</file>

<file path=ppt/tags/tag88.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176"/>
</p:tagLst>
</file>

<file path=ppt/tags/tag89.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176"/>
</p:tagLst>
</file>

<file path=ppt/tags/tag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90.xml><?xml version="1.0" encoding="utf-8"?>
<p:tagLst xmlns:a="http://schemas.openxmlformats.org/drawingml/2006/main" xmlns:r="http://schemas.openxmlformats.org/officeDocument/2006/relationships" xmlns:p="http://schemas.openxmlformats.org/presentationml/2006/main">
  <p:tag name="KSO_WM_UNIT_PLACING_PICTURE_USER_VIEWPORT" val="{&quot;height&quot;:7440,&quot;width&quot;:10650}"/>
</p:tagLst>
</file>

<file path=ppt/tags/tag91.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176"/>
</p:tagLst>
</file>

<file path=ppt/tags/tag92.xml><?xml version="1.0" encoding="utf-8"?>
<p:tagLst xmlns:a="http://schemas.openxmlformats.org/drawingml/2006/main" xmlns:r="http://schemas.openxmlformats.org/officeDocument/2006/relationships" xmlns:p="http://schemas.openxmlformats.org/presentationml/2006/main">
  <p:tag name="KSO_WM_UNIT_PLACING_PICTURE_USER_VIEWPORT" val="{&quot;height&quot;:7440,&quot;width&quot;:10650}"/>
</p:tagLst>
</file>

<file path=ppt/tags/tag93.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176"/>
</p:tagLst>
</file>

<file path=ppt/tags/tag94.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176"/>
</p:tagLst>
</file>

<file path=ppt/tags/tag95.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176"/>
</p:tagLst>
</file>

<file path=ppt/tags/tag96.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176"/>
</p:tagLst>
</file>

<file path=ppt/tags/tag97.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176"/>
</p:tagLst>
</file>

<file path=ppt/tags/tag98.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176"/>
</p:tagLst>
</file>

<file path=ppt/tags/tag99.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176"/>
</p:tagLst>
</file>

<file path=ppt/theme/theme1.xml><?xml version="1.0" encoding="utf-8"?>
<a:theme xmlns:a="http://schemas.openxmlformats.org/drawingml/2006/main" name="1_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noFill/>
        <a:ln>
          <a:noFill/>
        </a:ln>
      </a:spPr>
      <a:bodyPr wrap="square">
        <a:spAutoFit/>
      </a:bodyPr>
      <a:lstStyle>
        <a:defPPr algn="ctr" defTabSz="866775" fontAlgn="base">
          <a:spcAft>
            <a:spcPct val="0"/>
          </a:spcAft>
          <a:buNone/>
          <a:defRPr cap="all" dirty="0">
            <a:solidFill>
              <a:srgbClr val="3A3A3A"/>
            </a:solidFill>
            <a:cs typeface="Arial" panose="020B0604020202020204" pitchFamily="34" charset="0"/>
          </a:defRPr>
        </a:defPPr>
      </a:lstStyle>
    </a:spDef>
    <a:txDef>
      <a:spPr>
        <a:noFill/>
      </a:spPr>
      <a:bodyPr wrap="square" rtlCol="0">
        <a:spAutoFit/>
      </a:bodyPr>
      <a:lstStyle>
        <a:defPPr>
          <a:lnSpc>
            <a:spcPct val="150000"/>
          </a:lnSpc>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主题​​">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otalTime>170</TotalTime>
  <Words>2357</Words>
  <Application>Microsoft Office PowerPoint</Application>
  <PresentationFormat>宽屏</PresentationFormat>
  <Paragraphs>161</Paragraphs>
  <Slides>31</Slides>
  <Notes>0</Notes>
  <HiddenSlides>0</HiddenSlides>
  <MMClips>0</MMClips>
  <ScaleCrop>false</ScaleCrop>
  <HeadingPairs>
    <vt:vector size="6" baseType="variant">
      <vt:variant>
        <vt:lpstr>已用的字体</vt:lpstr>
      </vt:variant>
      <vt:variant>
        <vt:i4>11</vt:i4>
      </vt:variant>
      <vt:variant>
        <vt:lpstr>主题</vt:lpstr>
      </vt:variant>
      <vt:variant>
        <vt:i4>3</vt:i4>
      </vt:variant>
      <vt:variant>
        <vt:lpstr>幻灯片标题</vt:lpstr>
      </vt:variant>
      <vt:variant>
        <vt:i4>31</vt:i4>
      </vt:variant>
    </vt:vector>
  </HeadingPairs>
  <TitlesOfParts>
    <vt:vector size="45" baseType="lpstr">
      <vt:lpstr>等线</vt:lpstr>
      <vt:lpstr>等线 Light</vt:lpstr>
      <vt:lpstr>黑体</vt:lpstr>
      <vt:lpstr>华文仿宋</vt:lpstr>
      <vt:lpstr>华文新魏</vt:lpstr>
      <vt:lpstr>宋体</vt:lpstr>
      <vt:lpstr>微软雅黑</vt:lpstr>
      <vt:lpstr>Arial</vt:lpstr>
      <vt:lpstr>Calibri</vt:lpstr>
      <vt:lpstr>Calibri Light</vt:lpstr>
      <vt:lpstr>Wingdings</vt:lpstr>
      <vt:lpstr>1_Office 主题​​</vt:lpstr>
      <vt:lpstr>2_Office 主题​​</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加重处分的情况：</vt:lpstr>
      <vt:lpstr>减轻处分的情况：</vt:lpstr>
      <vt:lpstr>PowerPoint 演示文稿</vt:lpstr>
      <vt:lpstr>处分期</vt:lpstr>
      <vt:lpstr>PowerPoint 演示文稿</vt:lpstr>
      <vt:lpstr>PowerPoint 演示文稿</vt:lpstr>
      <vt:lpstr>PowerPoint 演示文稿</vt:lpstr>
      <vt:lpstr>纪律处分的解除的适用类型</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学生纪律处分与解除条例解读</dc:title>
  <dc:creator/>
  <cp:lastModifiedBy>CSXY</cp:lastModifiedBy>
  <cp:revision>218</cp:revision>
  <dcterms:created xsi:type="dcterms:W3CDTF">2019-06-19T02:08:00Z</dcterms:created>
  <dcterms:modified xsi:type="dcterms:W3CDTF">2024-06-17T07:57:22Z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2052-11.1.0.12763</vt:lpwstr>
  </property>
  <property fmtid="{D5CDD505-2E9C-101B-9397-08002B2CF9AE}" pid="3" name="ICV">
    <vt:lpwstr>B64F025E50A9415A80AE7BC31FA565F8</vt:lpwstr>
  </property>
</Properties>
</file>